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
  </p:notesMasterIdLst>
  <p:handoutMasterIdLst>
    <p:handoutMasterId r:id="rId24"/>
  </p:handoutMasterIdLst>
  <p:sldIdLst>
    <p:sldId id="289" r:id="rId5"/>
    <p:sldId id="293" r:id="rId6"/>
    <p:sldId id="298" r:id="rId7"/>
    <p:sldId id="297" r:id="rId8"/>
    <p:sldId id="300" r:id="rId9"/>
    <p:sldId id="299" r:id="rId10"/>
    <p:sldId id="294" r:id="rId11"/>
    <p:sldId id="301" r:id="rId12"/>
    <p:sldId id="302" r:id="rId13"/>
    <p:sldId id="303" r:id="rId14"/>
    <p:sldId id="310" r:id="rId15"/>
    <p:sldId id="304" r:id="rId16"/>
    <p:sldId id="309" r:id="rId17"/>
    <p:sldId id="305" r:id="rId18"/>
    <p:sldId id="306" r:id="rId19"/>
    <p:sldId id="307" r:id="rId20"/>
    <p:sldId id="308"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70"/>
  </p:normalViewPr>
  <p:slideViewPr>
    <p:cSldViewPr snapToGrid="0">
      <p:cViewPr varScale="1">
        <p:scale>
          <a:sx n="82" d="100"/>
          <a:sy n="82" d="100"/>
        </p:scale>
        <p:origin x="720" y="72"/>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3/18/2023</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3/18/2023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3405509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50902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3646660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342397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2702074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149986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3131597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3547897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226386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257481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20501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3689160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2334497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875415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3696043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57600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420243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3/18/2023</a:t>
            </a:fld>
            <a:endParaRPr lang="en-US"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3/18/2023</a:t>
            </a:fld>
            <a:endParaRPr lang="en-US"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3/18/2023</a:t>
            </a:fld>
            <a:endParaRPr lang="en-US"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3/18/2023</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3/18/2023</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3/18/2023</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3/18/2023</a:t>
            </a:fld>
            <a:endParaRPr lang="en-US"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3/18/2023</a:t>
            </a:fld>
            <a:endParaRPr lang="en-US"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3/18/2023</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3/18/2023</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hyperlink" Target="mailto:rajatpawan@gmail.com" TargetMode="External"/><Relationship Id="rId4" Type="http://schemas.openxmlformats.org/officeDocument/2006/relationships/image" Target="../media/image31.svg"/><Relationship Id="rId9"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endParaRPr lang="en-US" dirty="0"/>
          </a:p>
        </p:txBody>
      </p:sp>
      <p:sp>
        <p:nvSpPr>
          <p:cNvPr id="4" name="object 3" descr="People with documents">
            <a:extLst>
              <a:ext uri="{FF2B5EF4-FFF2-40B4-BE49-F238E27FC236}">
                <a16:creationId xmlns:a16="http://schemas.microsoft.com/office/drawing/2014/main" id="{0CA2E80D-F3EC-4A5F-8E65-56FEA206EE0F}"/>
              </a:ext>
            </a:extLst>
          </p:cNvPr>
          <p:cNvSpPr/>
          <p:nvPr/>
        </p:nvSpPr>
        <p:spPr>
          <a:xfrm>
            <a:off x="8823"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1523777" y="2471414"/>
            <a:ext cx="9140890" cy="882001"/>
          </a:xfrm>
        </p:spPr>
        <p:txBody>
          <a:bodyPr>
            <a:normAutofit fontScale="90000"/>
          </a:bodyPr>
          <a:lstStyle/>
          <a:p>
            <a:pPr>
              <a:lnSpc>
                <a:spcPct val="125000"/>
              </a:lnSpc>
            </a:pPr>
            <a:r>
              <a:rPr lang="en-US" sz="5000" dirty="0">
                <a:solidFill>
                  <a:schemeClr val="bg1"/>
                </a:solidFill>
                <a:latin typeface="Gill Sans MT" panose="020B0502020104020203" pitchFamily="34" charset="0"/>
              </a:rPr>
              <a:t>Bank Loan Case Study</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a:xfrm>
            <a:off x="4150445" y="3353415"/>
            <a:ext cx="3888000" cy="882001"/>
          </a:xfrm>
          <a:solidFill>
            <a:schemeClr val="accent2">
              <a:alpha val="90000"/>
            </a:schemeClr>
          </a:solidFill>
        </p:spPr>
        <p:txBody>
          <a:bodyPr anchor="ctr" anchorCtr="0">
            <a:normAutofit/>
          </a:bodyPr>
          <a:lstStyle/>
          <a:p>
            <a:r>
              <a:rPr lang="en-US" sz="2500" b="1" i="1" spc="65" dirty="0">
                <a:solidFill>
                  <a:schemeClr val="accent1"/>
                </a:solidFill>
                <a:latin typeface="Arial"/>
                <a:cs typeface="Arial"/>
              </a:rPr>
              <a:t>By: Rajat Panwan</a:t>
            </a:r>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Explain the results of univariate, segmented univariate, bivariate analysis, etc. in business terms:</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927754"/>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sp>
        <p:nvSpPr>
          <p:cNvPr id="21" name="TextBox 20">
            <a:extLst>
              <a:ext uri="{FF2B5EF4-FFF2-40B4-BE49-F238E27FC236}">
                <a16:creationId xmlns:a16="http://schemas.microsoft.com/office/drawing/2014/main" id="{DD59A51F-AFDD-64FD-3E5F-7A299E39C99B}"/>
              </a:ext>
            </a:extLst>
          </p:cNvPr>
          <p:cNvSpPr txBox="1"/>
          <p:nvPr/>
        </p:nvSpPr>
        <p:spPr>
          <a:xfrm>
            <a:off x="814175" y="1197217"/>
            <a:ext cx="6097554" cy="369332"/>
          </a:xfrm>
          <a:prstGeom prst="rect">
            <a:avLst/>
          </a:prstGeom>
          <a:noFill/>
        </p:spPr>
        <p:txBody>
          <a:bodyPr wrap="square">
            <a:spAutoFit/>
          </a:bodyPr>
          <a:lstStyle/>
          <a:p>
            <a:r>
              <a:rPr lang="en-US" dirty="0">
                <a:solidFill>
                  <a:schemeClr val="tx1">
                    <a:lumMod val="95000"/>
                    <a:lumOff val="5000"/>
                  </a:schemeClr>
                </a:solidFill>
              </a:rPr>
              <a:t>Univariate:</a:t>
            </a:r>
            <a:endParaRPr lang="en-IN" dirty="0">
              <a:solidFill>
                <a:schemeClr val="tx1">
                  <a:lumMod val="95000"/>
                  <a:lumOff val="5000"/>
                </a:schemeClr>
              </a:solidFill>
            </a:endParaRPr>
          </a:p>
        </p:txBody>
      </p:sp>
      <p:pic>
        <p:nvPicPr>
          <p:cNvPr id="24" name="Picture 23">
            <a:extLst>
              <a:ext uri="{FF2B5EF4-FFF2-40B4-BE49-F238E27FC236}">
                <a16:creationId xmlns:a16="http://schemas.microsoft.com/office/drawing/2014/main" id="{E699C0D6-69C4-779E-6B74-0CA16D229488}"/>
              </a:ext>
            </a:extLst>
          </p:cNvPr>
          <p:cNvPicPr>
            <a:picLocks noChangeAspect="1"/>
          </p:cNvPicPr>
          <p:nvPr/>
        </p:nvPicPr>
        <p:blipFill>
          <a:blip r:embed="rId3"/>
          <a:stretch>
            <a:fillRect/>
          </a:stretch>
        </p:blipFill>
        <p:spPr>
          <a:xfrm>
            <a:off x="892621" y="1692012"/>
            <a:ext cx="7346317" cy="2591025"/>
          </a:xfrm>
          <a:prstGeom prst="rect">
            <a:avLst/>
          </a:prstGeom>
        </p:spPr>
      </p:pic>
      <p:pic>
        <p:nvPicPr>
          <p:cNvPr id="26" name="Picture 25">
            <a:extLst>
              <a:ext uri="{FF2B5EF4-FFF2-40B4-BE49-F238E27FC236}">
                <a16:creationId xmlns:a16="http://schemas.microsoft.com/office/drawing/2014/main" id="{71E39047-FFF4-8F7D-AB02-5DCE820FC44B}"/>
              </a:ext>
            </a:extLst>
          </p:cNvPr>
          <p:cNvPicPr>
            <a:picLocks noChangeAspect="1"/>
          </p:cNvPicPr>
          <p:nvPr/>
        </p:nvPicPr>
        <p:blipFill>
          <a:blip r:embed="rId4"/>
          <a:stretch>
            <a:fillRect/>
          </a:stretch>
        </p:blipFill>
        <p:spPr>
          <a:xfrm>
            <a:off x="892621" y="4488822"/>
            <a:ext cx="2027096" cy="297206"/>
          </a:xfrm>
          <a:prstGeom prst="rect">
            <a:avLst/>
          </a:prstGeom>
        </p:spPr>
      </p:pic>
      <p:pic>
        <p:nvPicPr>
          <p:cNvPr id="28" name="Picture 27">
            <a:extLst>
              <a:ext uri="{FF2B5EF4-FFF2-40B4-BE49-F238E27FC236}">
                <a16:creationId xmlns:a16="http://schemas.microsoft.com/office/drawing/2014/main" id="{97DA947D-5FB7-0CF1-5A01-278313E59D71}"/>
              </a:ext>
            </a:extLst>
          </p:cNvPr>
          <p:cNvPicPr>
            <a:picLocks noChangeAspect="1"/>
          </p:cNvPicPr>
          <p:nvPr/>
        </p:nvPicPr>
        <p:blipFill>
          <a:blip r:embed="rId5"/>
          <a:stretch>
            <a:fillRect/>
          </a:stretch>
        </p:blipFill>
        <p:spPr>
          <a:xfrm>
            <a:off x="892620" y="4874376"/>
            <a:ext cx="2027097" cy="349500"/>
          </a:xfrm>
          <a:prstGeom prst="rect">
            <a:avLst/>
          </a:prstGeom>
        </p:spPr>
      </p:pic>
      <p:pic>
        <p:nvPicPr>
          <p:cNvPr id="30" name="Picture 29">
            <a:extLst>
              <a:ext uri="{FF2B5EF4-FFF2-40B4-BE49-F238E27FC236}">
                <a16:creationId xmlns:a16="http://schemas.microsoft.com/office/drawing/2014/main" id="{30D13317-9159-98E7-9AAE-C7D47F3782EE}"/>
              </a:ext>
            </a:extLst>
          </p:cNvPr>
          <p:cNvPicPr>
            <a:picLocks noChangeAspect="1"/>
          </p:cNvPicPr>
          <p:nvPr/>
        </p:nvPicPr>
        <p:blipFill>
          <a:blip r:embed="rId6"/>
          <a:stretch>
            <a:fillRect/>
          </a:stretch>
        </p:blipFill>
        <p:spPr>
          <a:xfrm>
            <a:off x="892620" y="5321381"/>
            <a:ext cx="2255715" cy="297206"/>
          </a:xfrm>
          <a:prstGeom prst="rect">
            <a:avLst/>
          </a:prstGeom>
        </p:spPr>
      </p:pic>
      <p:sp>
        <p:nvSpPr>
          <p:cNvPr id="31" name="TextBox 30">
            <a:extLst>
              <a:ext uri="{FF2B5EF4-FFF2-40B4-BE49-F238E27FC236}">
                <a16:creationId xmlns:a16="http://schemas.microsoft.com/office/drawing/2014/main" id="{F4AC06B7-D5B3-9BDC-0FB0-048DC6DE1BBA}"/>
              </a:ext>
            </a:extLst>
          </p:cNvPr>
          <p:cNvSpPr txBox="1"/>
          <p:nvPr/>
        </p:nvSpPr>
        <p:spPr>
          <a:xfrm>
            <a:off x="3908006" y="4608056"/>
            <a:ext cx="4375986" cy="2031325"/>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These three formulae are used for the univariate Analysis.</a:t>
            </a:r>
          </a:p>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In </a:t>
            </a:r>
            <a:r>
              <a:rPr lang="en-IN" dirty="0" err="1">
                <a:solidFill>
                  <a:srgbClr val="0090A2"/>
                </a:solidFill>
                <a:latin typeface="Times New Roman" panose="02020603050405020304" pitchFamily="18" charset="0"/>
                <a:cs typeface="Times New Roman" panose="02020603050405020304" pitchFamily="18" charset="0"/>
              </a:rPr>
              <a:t>Days_Employed</a:t>
            </a:r>
            <a:r>
              <a:rPr lang="en-IN" dirty="0">
                <a:solidFill>
                  <a:srgbClr val="0090A2"/>
                </a:solidFill>
                <a:latin typeface="Times New Roman" panose="02020603050405020304" pitchFamily="18" charset="0"/>
                <a:cs typeface="Times New Roman" panose="02020603050405020304" pitchFamily="18" charset="0"/>
              </a:rPr>
              <a:t> Column there is some mistake in data because mean of the is 174 years which is wrong and mode is 1001 years when days are converted into years.</a:t>
            </a:r>
          </a:p>
        </p:txBody>
      </p:sp>
      <p:sp>
        <p:nvSpPr>
          <p:cNvPr id="33" name="Oval 32">
            <a:extLst>
              <a:ext uri="{FF2B5EF4-FFF2-40B4-BE49-F238E27FC236}">
                <a16:creationId xmlns:a16="http://schemas.microsoft.com/office/drawing/2014/main" id="{3D67AE5F-BFE5-403F-5A54-CF159D12CDFB}"/>
              </a:ext>
            </a:extLst>
          </p:cNvPr>
          <p:cNvSpPr/>
          <p:nvPr/>
        </p:nvSpPr>
        <p:spPr>
          <a:xfrm>
            <a:off x="7903025" y="1856792"/>
            <a:ext cx="380967" cy="1972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0B0A8C3B-6360-5DA1-4B1C-74108A81E411}"/>
              </a:ext>
            </a:extLst>
          </p:cNvPr>
          <p:cNvSpPr/>
          <p:nvPr/>
        </p:nvSpPr>
        <p:spPr>
          <a:xfrm>
            <a:off x="7837718" y="2231619"/>
            <a:ext cx="380967" cy="1972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0FF006FC-CE0F-0EF5-BCA1-1CE98E58D4C4}"/>
              </a:ext>
            </a:extLst>
          </p:cNvPr>
          <p:cNvSpPr txBox="1"/>
          <p:nvPr/>
        </p:nvSpPr>
        <p:spPr>
          <a:xfrm>
            <a:off x="8518849" y="1566549"/>
            <a:ext cx="3377682"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0090A2"/>
                </a:solidFill>
                <a:latin typeface="Times New Roman" panose="02020603050405020304" pitchFamily="18" charset="0"/>
                <a:cs typeface="Times New Roman" panose="02020603050405020304" pitchFamily="18" charset="0"/>
              </a:rPr>
              <a:t>In first table AMT_INCOME_TATAL mean is amount 168798 , median is 147150 where as mode is 135000</a:t>
            </a:r>
          </a:p>
          <a:p>
            <a:pPr marL="285750" indent="-285750">
              <a:buFont typeface="Arial" panose="020B0604020202020204" pitchFamily="34" charset="0"/>
              <a:buChar char="•"/>
            </a:pPr>
            <a:r>
              <a:rPr lang="en-IN" sz="1400" dirty="0">
                <a:solidFill>
                  <a:srgbClr val="0090A2"/>
                </a:solidFill>
                <a:latin typeface="Times New Roman" panose="02020603050405020304" pitchFamily="18" charset="0"/>
                <a:cs typeface="Times New Roman" panose="02020603050405020304" pitchFamily="18" charset="0"/>
              </a:rPr>
              <a:t>In second table AMT_CREDIT mean is amount 599025, median is 513531 and mode is 450000.</a:t>
            </a:r>
          </a:p>
          <a:p>
            <a:pPr marL="285750" indent="-285750">
              <a:buFont typeface="Arial" panose="020B0604020202020204" pitchFamily="34" charset="0"/>
              <a:buChar char="•"/>
            </a:pPr>
            <a:r>
              <a:rPr lang="en-IN" sz="1400" dirty="0">
                <a:solidFill>
                  <a:srgbClr val="0090A2"/>
                </a:solidFill>
                <a:latin typeface="Times New Roman" panose="02020603050405020304" pitchFamily="18" charset="0"/>
                <a:cs typeface="Times New Roman" panose="02020603050405020304" pitchFamily="18" charset="0"/>
              </a:rPr>
              <a:t>In DAYS_EMPLOYED mean is 175 years and mode is 1001 years which not acceptable as data.</a:t>
            </a:r>
            <a:endParaRPr lang="en-IN" sz="1400" dirty="0"/>
          </a:p>
        </p:txBody>
      </p:sp>
    </p:spTree>
    <p:extLst>
      <p:ext uri="{BB962C8B-B14F-4D97-AF65-F5344CB8AC3E}">
        <p14:creationId xmlns:p14="http://schemas.microsoft.com/office/powerpoint/2010/main" val="374377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Explain the results of univariate, segmented univariate, bivariate analysis, etc. in business terms:</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1077045"/>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pic>
        <p:nvPicPr>
          <p:cNvPr id="8" name="Picture 7">
            <a:extLst>
              <a:ext uri="{FF2B5EF4-FFF2-40B4-BE49-F238E27FC236}">
                <a16:creationId xmlns:a16="http://schemas.microsoft.com/office/drawing/2014/main" id="{8F7833CC-2966-E41C-95BF-A3A3D2302EAA}"/>
              </a:ext>
            </a:extLst>
          </p:cNvPr>
          <p:cNvPicPr>
            <a:picLocks noChangeAspect="1"/>
          </p:cNvPicPr>
          <p:nvPr/>
        </p:nvPicPr>
        <p:blipFill>
          <a:blip r:embed="rId3"/>
          <a:stretch>
            <a:fillRect/>
          </a:stretch>
        </p:blipFill>
        <p:spPr>
          <a:xfrm>
            <a:off x="5823838" y="3375477"/>
            <a:ext cx="3987676" cy="1671887"/>
          </a:xfrm>
          <a:prstGeom prst="rect">
            <a:avLst/>
          </a:prstGeom>
        </p:spPr>
      </p:pic>
      <p:pic>
        <p:nvPicPr>
          <p:cNvPr id="19" name="Picture 18">
            <a:extLst>
              <a:ext uri="{FF2B5EF4-FFF2-40B4-BE49-F238E27FC236}">
                <a16:creationId xmlns:a16="http://schemas.microsoft.com/office/drawing/2014/main" id="{84361382-C74E-18AE-9089-89EEBFDD6DF2}"/>
              </a:ext>
            </a:extLst>
          </p:cNvPr>
          <p:cNvPicPr>
            <a:picLocks noChangeAspect="1"/>
          </p:cNvPicPr>
          <p:nvPr/>
        </p:nvPicPr>
        <p:blipFill>
          <a:blip r:embed="rId4"/>
          <a:stretch>
            <a:fillRect/>
          </a:stretch>
        </p:blipFill>
        <p:spPr>
          <a:xfrm>
            <a:off x="5823838" y="1809461"/>
            <a:ext cx="3979151" cy="1502012"/>
          </a:xfrm>
          <a:prstGeom prst="rect">
            <a:avLst/>
          </a:prstGeom>
        </p:spPr>
      </p:pic>
      <p:pic>
        <p:nvPicPr>
          <p:cNvPr id="2" name="Picture 1">
            <a:extLst>
              <a:ext uri="{FF2B5EF4-FFF2-40B4-BE49-F238E27FC236}">
                <a16:creationId xmlns:a16="http://schemas.microsoft.com/office/drawing/2014/main" id="{E001C142-3154-33F5-0F4E-2F45FFCE9A1D}"/>
              </a:ext>
            </a:extLst>
          </p:cNvPr>
          <p:cNvPicPr>
            <a:picLocks noChangeAspect="1"/>
          </p:cNvPicPr>
          <p:nvPr/>
        </p:nvPicPr>
        <p:blipFill>
          <a:blip r:embed="rId5"/>
          <a:stretch>
            <a:fillRect/>
          </a:stretch>
        </p:blipFill>
        <p:spPr>
          <a:xfrm>
            <a:off x="822701" y="1809461"/>
            <a:ext cx="3979151" cy="1502544"/>
          </a:xfrm>
          <a:prstGeom prst="rect">
            <a:avLst/>
          </a:prstGeom>
        </p:spPr>
      </p:pic>
      <p:pic>
        <p:nvPicPr>
          <p:cNvPr id="3" name="Picture 2">
            <a:extLst>
              <a:ext uri="{FF2B5EF4-FFF2-40B4-BE49-F238E27FC236}">
                <a16:creationId xmlns:a16="http://schemas.microsoft.com/office/drawing/2014/main" id="{A0EC3B82-0DCA-856B-4097-A2D837C54F5C}"/>
              </a:ext>
            </a:extLst>
          </p:cNvPr>
          <p:cNvPicPr>
            <a:picLocks noChangeAspect="1"/>
          </p:cNvPicPr>
          <p:nvPr/>
        </p:nvPicPr>
        <p:blipFill>
          <a:blip r:embed="rId6"/>
          <a:stretch>
            <a:fillRect/>
          </a:stretch>
        </p:blipFill>
        <p:spPr>
          <a:xfrm>
            <a:off x="822701" y="3373242"/>
            <a:ext cx="3987676" cy="1773320"/>
          </a:xfrm>
          <a:prstGeom prst="rect">
            <a:avLst/>
          </a:prstGeom>
        </p:spPr>
      </p:pic>
      <p:sp>
        <p:nvSpPr>
          <p:cNvPr id="5" name="TextBox 4">
            <a:extLst>
              <a:ext uri="{FF2B5EF4-FFF2-40B4-BE49-F238E27FC236}">
                <a16:creationId xmlns:a16="http://schemas.microsoft.com/office/drawing/2014/main" id="{2F3B31BE-3F51-6109-3824-ABA94BAF9764}"/>
              </a:ext>
            </a:extLst>
          </p:cNvPr>
          <p:cNvSpPr txBox="1"/>
          <p:nvPr/>
        </p:nvSpPr>
        <p:spPr>
          <a:xfrm>
            <a:off x="814175" y="1314575"/>
            <a:ext cx="6097554" cy="369332"/>
          </a:xfrm>
          <a:prstGeom prst="rect">
            <a:avLst/>
          </a:prstGeom>
          <a:noFill/>
        </p:spPr>
        <p:txBody>
          <a:bodyPr wrap="square">
            <a:spAutoFit/>
          </a:bodyPr>
          <a:lstStyle/>
          <a:p>
            <a:r>
              <a:rPr lang="en-US" dirty="0">
                <a:solidFill>
                  <a:schemeClr val="tx1">
                    <a:lumMod val="95000"/>
                    <a:lumOff val="5000"/>
                  </a:schemeClr>
                </a:solidFill>
              </a:rPr>
              <a:t>Segmented Univariate:</a:t>
            </a:r>
            <a:endParaRPr lang="en-IN" dirty="0">
              <a:solidFill>
                <a:schemeClr val="tx1">
                  <a:lumMod val="95000"/>
                  <a:lumOff val="5000"/>
                </a:schemeClr>
              </a:solidFill>
            </a:endParaRPr>
          </a:p>
        </p:txBody>
      </p:sp>
      <p:sp>
        <p:nvSpPr>
          <p:cNvPr id="9" name="TextBox 8">
            <a:extLst>
              <a:ext uri="{FF2B5EF4-FFF2-40B4-BE49-F238E27FC236}">
                <a16:creationId xmlns:a16="http://schemas.microsoft.com/office/drawing/2014/main" id="{E5F14EEF-4B5A-AA38-63BE-CC16340F25F2}"/>
              </a:ext>
            </a:extLst>
          </p:cNvPr>
          <p:cNvSpPr txBox="1"/>
          <p:nvPr/>
        </p:nvSpPr>
        <p:spPr>
          <a:xfrm>
            <a:off x="853697" y="5281239"/>
            <a:ext cx="10515601"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The average of the income for male is more as compared to female.</a:t>
            </a:r>
          </a:p>
          <a:p>
            <a:pPr marL="285750" indent="-285750">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Academic degree holder apply for the loan most.</a:t>
            </a:r>
          </a:p>
          <a:p>
            <a:pPr marL="285750" indent="-285750">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Academic degree holder ask for more credit as compare to other educational background.</a:t>
            </a:r>
          </a:p>
          <a:p>
            <a:pPr marL="285750" indent="-285750">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Male ask for greater money for loan as compare to the female.</a:t>
            </a:r>
            <a:endParaRPr lang="en-IN" sz="2400" dirty="0"/>
          </a:p>
        </p:txBody>
      </p:sp>
    </p:spTree>
    <p:extLst>
      <p:ext uri="{BB962C8B-B14F-4D97-AF65-F5344CB8AC3E}">
        <p14:creationId xmlns:p14="http://schemas.microsoft.com/office/powerpoint/2010/main" val="3035410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Explain the results of univariate, segmented univariate, bivariate analysis, etc. in business terms:</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1077045"/>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pic>
        <p:nvPicPr>
          <p:cNvPr id="5" name="Picture 4">
            <a:extLst>
              <a:ext uri="{FF2B5EF4-FFF2-40B4-BE49-F238E27FC236}">
                <a16:creationId xmlns:a16="http://schemas.microsoft.com/office/drawing/2014/main" id="{520288AE-2376-4E7C-1031-AF025FA21682}"/>
              </a:ext>
            </a:extLst>
          </p:cNvPr>
          <p:cNvPicPr>
            <a:picLocks noChangeAspect="1"/>
          </p:cNvPicPr>
          <p:nvPr/>
        </p:nvPicPr>
        <p:blipFill>
          <a:blip r:embed="rId3"/>
          <a:stretch>
            <a:fillRect/>
          </a:stretch>
        </p:blipFill>
        <p:spPr>
          <a:xfrm>
            <a:off x="730294" y="1702441"/>
            <a:ext cx="3154953" cy="2194750"/>
          </a:xfrm>
          <a:prstGeom prst="rect">
            <a:avLst/>
          </a:prstGeom>
        </p:spPr>
      </p:pic>
      <p:pic>
        <p:nvPicPr>
          <p:cNvPr id="9" name="Picture 8">
            <a:extLst>
              <a:ext uri="{FF2B5EF4-FFF2-40B4-BE49-F238E27FC236}">
                <a16:creationId xmlns:a16="http://schemas.microsoft.com/office/drawing/2014/main" id="{F98C79FC-F423-3C1C-525B-58F416034143}"/>
              </a:ext>
            </a:extLst>
          </p:cNvPr>
          <p:cNvPicPr>
            <a:picLocks noChangeAspect="1"/>
          </p:cNvPicPr>
          <p:nvPr/>
        </p:nvPicPr>
        <p:blipFill>
          <a:blip r:embed="rId4"/>
          <a:stretch>
            <a:fillRect/>
          </a:stretch>
        </p:blipFill>
        <p:spPr>
          <a:xfrm>
            <a:off x="4787634" y="1702441"/>
            <a:ext cx="6759526" cy="4115157"/>
          </a:xfrm>
          <a:prstGeom prst="rect">
            <a:avLst/>
          </a:prstGeom>
        </p:spPr>
      </p:pic>
      <p:sp>
        <p:nvSpPr>
          <p:cNvPr id="13" name="TextBox 12">
            <a:extLst>
              <a:ext uri="{FF2B5EF4-FFF2-40B4-BE49-F238E27FC236}">
                <a16:creationId xmlns:a16="http://schemas.microsoft.com/office/drawing/2014/main" id="{812FF248-0D9A-96DB-86C3-6E8EA25B28E5}"/>
              </a:ext>
            </a:extLst>
          </p:cNvPr>
          <p:cNvSpPr txBox="1"/>
          <p:nvPr/>
        </p:nvSpPr>
        <p:spPr>
          <a:xfrm>
            <a:off x="730294" y="1261065"/>
            <a:ext cx="6097554" cy="369332"/>
          </a:xfrm>
          <a:prstGeom prst="rect">
            <a:avLst/>
          </a:prstGeom>
          <a:noFill/>
        </p:spPr>
        <p:txBody>
          <a:bodyPr wrap="square">
            <a:spAutoFit/>
          </a:bodyPr>
          <a:lstStyle/>
          <a:p>
            <a:r>
              <a:rPr lang="en-US" dirty="0">
                <a:solidFill>
                  <a:schemeClr val="tx1">
                    <a:lumMod val="95000"/>
                    <a:lumOff val="5000"/>
                  </a:schemeClr>
                </a:solidFill>
              </a:rPr>
              <a:t>Bivariate Analysis (Part-1):</a:t>
            </a:r>
            <a:endParaRPr lang="en-IN" dirty="0"/>
          </a:p>
        </p:txBody>
      </p:sp>
      <p:sp>
        <p:nvSpPr>
          <p:cNvPr id="14" name="TextBox 13">
            <a:extLst>
              <a:ext uri="{FF2B5EF4-FFF2-40B4-BE49-F238E27FC236}">
                <a16:creationId xmlns:a16="http://schemas.microsoft.com/office/drawing/2014/main" id="{40302D8B-DD8B-3099-FB33-509E1BF5DEC1}"/>
              </a:ext>
            </a:extLst>
          </p:cNvPr>
          <p:cNvSpPr txBox="1"/>
          <p:nvPr/>
        </p:nvSpPr>
        <p:spPr>
          <a:xfrm>
            <a:off x="618929" y="4139896"/>
            <a:ext cx="3377682" cy="2031325"/>
          </a:xfrm>
          <a:prstGeom prst="rect">
            <a:avLst/>
          </a:prstGeom>
          <a:noFill/>
        </p:spPr>
        <p:txBody>
          <a:bodyPr wrap="square" rtlCol="0">
            <a:spAutoFit/>
          </a:bodyPr>
          <a:lstStyle/>
          <a:p>
            <a:pPr marL="285750" indent="-285750" algn="just">
              <a:buFont typeface="Arial" panose="020B0604020202020204" pitchFamily="34" charset="0"/>
              <a:buChar char="•"/>
            </a:pPr>
            <a:r>
              <a:rPr lang="en-IN" sz="1400" dirty="0">
                <a:solidFill>
                  <a:srgbClr val="0090A2"/>
                </a:solidFill>
                <a:latin typeface="Times New Roman" panose="02020603050405020304" pitchFamily="18" charset="0"/>
                <a:cs typeface="Times New Roman" panose="02020603050405020304" pitchFamily="18" charset="0"/>
              </a:rPr>
              <a:t>This is Bivariate Analysis because it show how the one parameter is behave with the change in other.</a:t>
            </a:r>
          </a:p>
          <a:p>
            <a:pPr marL="285750" indent="-285750" algn="just">
              <a:buFont typeface="Arial" panose="020B0604020202020204" pitchFamily="34" charset="0"/>
              <a:buChar char="•"/>
            </a:pPr>
            <a:r>
              <a:rPr lang="en-IN" sz="1400" dirty="0">
                <a:solidFill>
                  <a:srgbClr val="0090A2"/>
                </a:solidFill>
                <a:latin typeface="Times New Roman" panose="02020603050405020304" pitchFamily="18" charset="0"/>
                <a:cs typeface="Times New Roman" panose="02020603050405020304" pitchFamily="18" charset="0"/>
              </a:rPr>
              <a:t>The adjacent line graph show that people with income 9000000 to 14000000 is ask for more loan.</a:t>
            </a:r>
          </a:p>
          <a:p>
            <a:pPr marL="285750" indent="-285750" algn="just">
              <a:buFont typeface="Arial" panose="020B0604020202020204" pitchFamily="34" charset="0"/>
              <a:buChar char="•"/>
            </a:pPr>
            <a:r>
              <a:rPr lang="en-IN" sz="1400" dirty="0">
                <a:solidFill>
                  <a:srgbClr val="0090A2"/>
                </a:solidFill>
                <a:latin typeface="Times New Roman" panose="02020603050405020304" pitchFamily="18" charset="0"/>
                <a:cs typeface="Times New Roman" panose="02020603050405020304" pitchFamily="18" charset="0"/>
              </a:rPr>
              <a:t>Where as income between 6000000 to 7000000 is lesser than the nearest income class.</a:t>
            </a:r>
            <a:endParaRPr lang="en-IN" sz="1400" dirty="0"/>
          </a:p>
        </p:txBody>
      </p:sp>
    </p:spTree>
    <p:extLst>
      <p:ext uri="{BB962C8B-B14F-4D97-AF65-F5344CB8AC3E}">
        <p14:creationId xmlns:p14="http://schemas.microsoft.com/office/powerpoint/2010/main" val="2589522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Explain the results of univariate, segmented univariate, bivariate analysis, etc. in business terms:</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1077045"/>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pic>
        <p:nvPicPr>
          <p:cNvPr id="3" name="Picture 2">
            <a:extLst>
              <a:ext uri="{FF2B5EF4-FFF2-40B4-BE49-F238E27FC236}">
                <a16:creationId xmlns:a16="http://schemas.microsoft.com/office/drawing/2014/main" id="{B5584C63-8556-59CE-CA28-F5200216018D}"/>
              </a:ext>
            </a:extLst>
          </p:cNvPr>
          <p:cNvPicPr>
            <a:picLocks noChangeAspect="1"/>
          </p:cNvPicPr>
          <p:nvPr/>
        </p:nvPicPr>
        <p:blipFill>
          <a:blip r:embed="rId3"/>
          <a:stretch>
            <a:fillRect/>
          </a:stretch>
        </p:blipFill>
        <p:spPr>
          <a:xfrm>
            <a:off x="5372798" y="1702920"/>
            <a:ext cx="6088908" cy="3452159"/>
          </a:xfrm>
          <a:prstGeom prst="rect">
            <a:avLst/>
          </a:prstGeom>
        </p:spPr>
      </p:pic>
      <p:pic>
        <p:nvPicPr>
          <p:cNvPr id="6" name="Picture 5">
            <a:extLst>
              <a:ext uri="{FF2B5EF4-FFF2-40B4-BE49-F238E27FC236}">
                <a16:creationId xmlns:a16="http://schemas.microsoft.com/office/drawing/2014/main" id="{25873256-90DF-CDE9-9C25-B0049950BA80}"/>
              </a:ext>
            </a:extLst>
          </p:cNvPr>
          <p:cNvPicPr>
            <a:picLocks noChangeAspect="1"/>
          </p:cNvPicPr>
          <p:nvPr/>
        </p:nvPicPr>
        <p:blipFill>
          <a:blip r:embed="rId4"/>
          <a:stretch>
            <a:fillRect/>
          </a:stretch>
        </p:blipFill>
        <p:spPr>
          <a:xfrm>
            <a:off x="992723" y="1587128"/>
            <a:ext cx="3040643" cy="2004234"/>
          </a:xfrm>
          <a:prstGeom prst="rect">
            <a:avLst/>
          </a:prstGeom>
        </p:spPr>
      </p:pic>
      <p:sp>
        <p:nvSpPr>
          <p:cNvPr id="8" name="TextBox 7">
            <a:extLst>
              <a:ext uri="{FF2B5EF4-FFF2-40B4-BE49-F238E27FC236}">
                <a16:creationId xmlns:a16="http://schemas.microsoft.com/office/drawing/2014/main" id="{4587F9C7-0E02-4451-F629-886DB813A380}"/>
              </a:ext>
            </a:extLst>
          </p:cNvPr>
          <p:cNvSpPr txBox="1"/>
          <p:nvPr/>
        </p:nvSpPr>
        <p:spPr>
          <a:xfrm>
            <a:off x="984589" y="1187397"/>
            <a:ext cx="6097554" cy="369332"/>
          </a:xfrm>
          <a:prstGeom prst="rect">
            <a:avLst/>
          </a:prstGeom>
          <a:noFill/>
        </p:spPr>
        <p:txBody>
          <a:bodyPr wrap="square">
            <a:spAutoFit/>
          </a:bodyPr>
          <a:lstStyle/>
          <a:p>
            <a:r>
              <a:rPr lang="en-US" dirty="0">
                <a:solidFill>
                  <a:schemeClr val="tx1">
                    <a:lumMod val="95000"/>
                    <a:lumOff val="5000"/>
                  </a:schemeClr>
                </a:solidFill>
              </a:rPr>
              <a:t>Bivariate Analysis (Part-2):</a:t>
            </a:r>
            <a:endParaRPr lang="en-IN" dirty="0"/>
          </a:p>
        </p:txBody>
      </p:sp>
      <p:sp>
        <p:nvSpPr>
          <p:cNvPr id="12" name="TextBox 11">
            <a:extLst>
              <a:ext uri="{FF2B5EF4-FFF2-40B4-BE49-F238E27FC236}">
                <a16:creationId xmlns:a16="http://schemas.microsoft.com/office/drawing/2014/main" id="{E5B9608E-25A4-70CB-5A6D-64823B4C71BB}"/>
              </a:ext>
            </a:extLst>
          </p:cNvPr>
          <p:cNvSpPr txBox="1"/>
          <p:nvPr/>
        </p:nvSpPr>
        <p:spPr>
          <a:xfrm>
            <a:off x="618929" y="4139896"/>
            <a:ext cx="3377682" cy="830997"/>
          </a:xfrm>
          <a:prstGeom prst="rect">
            <a:avLst/>
          </a:prstGeom>
          <a:noFill/>
        </p:spPr>
        <p:txBody>
          <a:bodyPr wrap="square" rtlCol="0">
            <a:spAutoFit/>
          </a:bodyPr>
          <a:lstStyle/>
          <a:p>
            <a:pPr marL="285750" indent="-285750" algn="just">
              <a:buFont typeface="Arial" panose="020B0604020202020204" pitchFamily="34" charset="0"/>
              <a:buChar char="•"/>
            </a:pPr>
            <a:r>
              <a:rPr lang="en-IN" sz="1600" dirty="0">
                <a:solidFill>
                  <a:srgbClr val="0090A2"/>
                </a:solidFill>
                <a:latin typeface="Times New Roman" panose="02020603050405020304" pitchFamily="18" charset="0"/>
                <a:cs typeface="Times New Roman" panose="02020603050405020304" pitchFamily="18" charset="0"/>
              </a:rPr>
              <a:t>The adjacent bar graph show that Credit amount is increases with the increase of Good Price.</a:t>
            </a:r>
            <a:endParaRPr lang="en-IN" sz="1600" dirty="0"/>
          </a:p>
        </p:txBody>
      </p:sp>
    </p:spTree>
    <p:extLst>
      <p:ext uri="{BB962C8B-B14F-4D97-AF65-F5344CB8AC3E}">
        <p14:creationId xmlns:p14="http://schemas.microsoft.com/office/powerpoint/2010/main" val="2061847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Find the top 10 correlation for the Clients other than payment difficulties:</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1077045"/>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pic>
        <p:nvPicPr>
          <p:cNvPr id="6" name="Picture 5">
            <a:extLst>
              <a:ext uri="{FF2B5EF4-FFF2-40B4-BE49-F238E27FC236}">
                <a16:creationId xmlns:a16="http://schemas.microsoft.com/office/drawing/2014/main" id="{79A71335-50CF-82E5-12E1-1197139CCDA6}"/>
              </a:ext>
            </a:extLst>
          </p:cNvPr>
          <p:cNvPicPr>
            <a:picLocks noChangeAspect="1"/>
          </p:cNvPicPr>
          <p:nvPr/>
        </p:nvPicPr>
        <p:blipFill>
          <a:blip r:embed="rId3"/>
          <a:stretch>
            <a:fillRect/>
          </a:stretch>
        </p:blipFill>
        <p:spPr>
          <a:xfrm>
            <a:off x="822700" y="1499194"/>
            <a:ext cx="10515599" cy="2171310"/>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DEDA10E9-B23B-3674-DCA4-00C20B66123D}"/>
              </a:ext>
            </a:extLst>
          </p:cNvPr>
          <p:cNvSpPr txBox="1"/>
          <p:nvPr/>
        </p:nvSpPr>
        <p:spPr>
          <a:xfrm>
            <a:off x="3047222" y="3954489"/>
            <a:ext cx="6097554" cy="1477328"/>
          </a:xfrm>
          <a:prstGeom prst="rect">
            <a:avLst/>
          </a:prstGeom>
          <a:noFill/>
        </p:spPr>
        <p:txBody>
          <a:bodyPr wrap="square">
            <a:spAutoFit/>
          </a:bodyPr>
          <a:lstStyle/>
          <a:p>
            <a:pPr marL="285750" indent="-285750" algn="just">
              <a:buFont typeface="Arial" panose="020B0604020202020204" pitchFamily="34" charset="0"/>
              <a:buChar char="•"/>
            </a:pPr>
            <a:r>
              <a:rPr lang="en-IN" sz="1800" dirty="0">
                <a:solidFill>
                  <a:srgbClr val="0090A2"/>
                </a:solidFill>
                <a:latin typeface="Times New Roman" panose="02020603050405020304" pitchFamily="18" charset="0"/>
                <a:cs typeface="Times New Roman" panose="02020603050405020304" pitchFamily="18" charset="0"/>
              </a:rPr>
              <a:t>This is the correlation matrix for clients </a:t>
            </a:r>
            <a:r>
              <a:rPr lang="en-IN" sz="1800" u="sng" dirty="0">
                <a:solidFill>
                  <a:srgbClr val="0090A2"/>
                </a:solidFill>
                <a:latin typeface="Times New Roman" panose="02020603050405020304" pitchFamily="18" charset="0"/>
                <a:cs typeface="Times New Roman" panose="02020603050405020304" pitchFamily="18" charset="0"/>
              </a:rPr>
              <a:t>other than payment difficulties</a:t>
            </a:r>
            <a:r>
              <a:rPr lang="en-IN" sz="1800" dirty="0">
                <a:solidFill>
                  <a:srgbClr val="0090A2"/>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It </a:t>
            </a:r>
            <a:r>
              <a:rPr lang="en-IN" sz="1800" dirty="0">
                <a:solidFill>
                  <a:srgbClr val="0090A2"/>
                </a:solidFill>
                <a:latin typeface="Times New Roman" panose="02020603050405020304" pitchFamily="18" charset="0"/>
                <a:cs typeface="Times New Roman" panose="02020603050405020304" pitchFamily="18" charset="0"/>
              </a:rPr>
              <a:t>show that </a:t>
            </a:r>
            <a:r>
              <a:rPr lang="en-IN" sz="1800" dirty="0" err="1">
                <a:solidFill>
                  <a:srgbClr val="0090A2"/>
                </a:solidFill>
                <a:latin typeface="Times New Roman" panose="02020603050405020304" pitchFamily="18" charset="0"/>
                <a:cs typeface="Times New Roman" panose="02020603050405020304" pitchFamily="18" charset="0"/>
              </a:rPr>
              <a:t>Amt_Goods_Price</a:t>
            </a:r>
            <a:r>
              <a:rPr lang="en-IN" sz="1800" dirty="0">
                <a:solidFill>
                  <a:srgbClr val="0090A2"/>
                </a:solidFill>
                <a:latin typeface="Times New Roman" panose="02020603050405020304" pitchFamily="18" charset="0"/>
                <a:cs typeface="Times New Roman" panose="02020603050405020304" pitchFamily="18" charset="0"/>
              </a:rPr>
              <a:t> and </a:t>
            </a:r>
            <a:r>
              <a:rPr lang="en-IN" sz="1800" dirty="0" err="1">
                <a:solidFill>
                  <a:srgbClr val="0090A2"/>
                </a:solidFill>
                <a:latin typeface="Times New Roman" panose="02020603050405020304" pitchFamily="18" charset="0"/>
                <a:cs typeface="Times New Roman" panose="02020603050405020304" pitchFamily="18" charset="0"/>
              </a:rPr>
              <a:t>Amt_Credit</a:t>
            </a:r>
            <a:r>
              <a:rPr lang="en-IN" sz="1800" dirty="0">
                <a:solidFill>
                  <a:srgbClr val="0090A2"/>
                </a:solidFill>
                <a:latin typeface="Times New Roman" panose="02020603050405020304" pitchFamily="18" charset="0"/>
                <a:cs typeface="Times New Roman" panose="02020603050405020304" pitchFamily="18" charset="0"/>
              </a:rPr>
              <a:t> are the most correlated variable followed by </a:t>
            </a:r>
            <a:r>
              <a:rPr lang="en-IN" sz="1800" dirty="0" err="1">
                <a:solidFill>
                  <a:srgbClr val="0090A2"/>
                </a:solidFill>
                <a:latin typeface="Times New Roman" panose="02020603050405020304" pitchFamily="18" charset="0"/>
                <a:cs typeface="Times New Roman" panose="02020603050405020304" pitchFamily="18" charset="0"/>
              </a:rPr>
              <a:t>Amt_Annuity</a:t>
            </a:r>
            <a:r>
              <a:rPr lang="en-IN" sz="1800" dirty="0">
                <a:solidFill>
                  <a:srgbClr val="0090A2"/>
                </a:solidFill>
                <a:latin typeface="Times New Roman" panose="02020603050405020304" pitchFamily="18" charset="0"/>
                <a:cs typeface="Times New Roman" panose="02020603050405020304" pitchFamily="18" charset="0"/>
              </a:rPr>
              <a:t> &amp; </a:t>
            </a:r>
            <a:r>
              <a:rPr lang="en-IN" sz="1800" dirty="0" err="1">
                <a:solidFill>
                  <a:srgbClr val="0090A2"/>
                </a:solidFill>
                <a:latin typeface="Times New Roman" panose="02020603050405020304" pitchFamily="18" charset="0"/>
                <a:cs typeface="Times New Roman" panose="02020603050405020304" pitchFamily="18" charset="0"/>
              </a:rPr>
              <a:t>Amt_Goods_price</a:t>
            </a:r>
            <a:r>
              <a:rPr lang="en-IN" sz="1800" dirty="0">
                <a:solidFill>
                  <a:srgbClr val="0090A2"/>
                </a:solidFill>
                <a:latin typeface="Times New Roman" panose="02020603050405020304" pitchFamily="18" charset="0"/>
                <a:cs typeface="Times New Roman" panose="02020603050405020304" pitchFamily="18" charset="0"/>
              </a:rPr>
              <a:t> and </a:t>
            </a:r>
            <a:r>
              <a:rPr lang="en-IN" sz="1800" dirty="0" err="1">
                <a:solidFill>
                  <a:srgbClr val="0090A2"/>
                </a:solidFill>
                <a:latin typeface="Times New Roman" panose="02020603050405020304" pitchFamily="18" charset="0"/>
                <a:cs typeface="Times New Roman" panose="02020603050405020304" pitchFamily="18" charset="0"/>
              </a:rPr>
              <a:t>Amt_Credit</a:t>
            </a:r>
            <a:r>
              <a:rPr lang="en-IN" sz="1800" dirty="0">
                <a:solidFill>
                  <a:srgbClr val="0090A2"/>
                </a:solidFill>
                <a:latin typeface="Times New Roman" panose="02020603050405020304" pitchFamily="18" charset="0"/>
                <a:cs typeface="Times New Roman" panose="02020603050405020304" pitchFamily="18" charset="0"/>
              </a:rPr>
              <a:t> &amp; </a:t>
            </a:r>
            <a:r>
              <a:rPr lang="en-IN" sz="1800" dirty="0" err="1">
                <a:solidFill>
                  <a:srgbClr val="0090A2"/>
                </a:solidFill>
                <a:latin typeface="Times New Roman" panose="02020603050405020304" pitchFamily="18" charset="0"/>
                <a:cs typeface="Times New Roman" panose="02020603050405020304" pitchFamily="18" charset="0"/>
              </a:rPr>
              <a:t>Amt_Annuity</a:t>
            </a:r>
            <a:r>
              <a:rPr lang="en-IN" sz="1800" dirty="0">
                <a:solidFill>
                  <a:srgbClr val="0090A2"/>
                </a:solidFill>
                <a:latin typeface="Times New Roman" panose="02020603050405020304" pitchFamily="18" charset="0"/>
                <a:cs typeface="Times New Roman" panose="02020603050405020304" pitchFamily="18" charset="0"/>
              </a:rPr>
              <a:t>.</a:t>
            </a:r>
            <a:endParaRPr lang="en-IN" sz="1800" dirty="0"/>
          </a:p>
        </p:txBody>
      </p:sp>
    </p:spTree>
    <p:extLst>
      <p:ext uri="{BB962C8B-B14F-4D97-AF65-F5344CB8AC3E}">
        <p14:creationId xmlns:p14="http://schemas.microsoft.com/office/powerpoint/2010/main" val="1589936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Find the top 10 correlation for the Client with payment difficulties:</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1077045"/>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pic>
        <p:nvPicPr>
          <p:cNvPr id="3" name="Picture 2">
            <a:extLst>
              <a:ext uri="{FF2B5EF4-FFF2-40B4-BE49-F238E27FC236}">
                <a16:creationId xmlns:a16="http://schemas.microsoft.com/office/drawing/2014/main" id="{19431001-FE20-C32F-2C6E-10FECE9E7C10}"/>
              </a:ext>
            </a:extLst>
          </p:cNvPr>
          <p:cNvPicPr>
            <a:picLocks noChangeAspect="1"/>
          </p:cNvPicPr>
          <p:nvPr/>
        </p:nvPicPr>
        <p:blipFill>
          <a:blip r:embed="rId3"/>
          <a:stretch>
            <a:fillRect/>
          </a:stretch>
        </p:blipFill>
        <p:spPr>
          <a:xfrm>
            <a:off x="822700" y="1455249"/>
            <a:ext cx="10546597" cy="2709889"/>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770903F4-4C0B-0304-CF53-702C91FB6414}"/>
              </a:ext>
            </a:extLst>
          </p:cNvPr>
          <p:cNvSpPr txBox="1"/>
          <p:nvPr/>
        </p:nvSpPr>
        <p:spPr>
          <a:xfrm>
            <a:off x="3047221" y="4431366"/>
            <a:ext cx="6097554" cy="1477328"/>
          </a:xfrm>
          <a:prstGeom prst="rect">
            <a:avLst/>
          </a:prstGeom>
          <a:noFill/>
        </p:spPr>
        <p:txBody>
          <a:bodyPr wrap="square">
            <a:spAutoFit/>
          </a:bodyPr>
          <a:lstStyle/>
          <a:p>
            <a:pPr marL="285750" indent="-285750" algn="just">
              <a:buFont typeface="Arial" panose="020B0604020202020204" pitchFamily="34" charset="0"/>
              <a:buChar char="•"/>
            </a:pPr>
            <a:r>
              <a:rPr lang="en-IN" sz="1800" dirty="0">
                <a:solidFill>
                  <a:srgbClr val="0090A2"/>
                </a:solidFill>
                <a:latin typeface="Times New Roman" panose="02020603050405020304" pitchFamily="18" charset="0"/>
                <a:cs typeface="Times New Roman" panose="02020603050405020304" pitchFamily="18" charset="0"/>
              </a:rPr>
              <a:t>This is the correlation matrix for clients with </a:t>
            </a:r>
            <a:r>
              <a:rPr lang="en-IN" sz="1800" u="sng" dirty="0">
                <a:solidFill>
                  <a:srgbClr val="0090A2"/>
                </a:solidFill>
                <a:latin typeface="Times New Roman" panose="02020603050405020304" pitchFamily="18" charset="0"/>
                <a:cs typeface="Times New Roman" panose="02020603050405020304" pitchFamily="18" charset="0"/>
              </a:rPr>
              <a:t>payment difficulties</a:t>
            </a:r>
            <a:r>
              <a:rPr lang="en-IN" sz="1800" dirty="0">
                <a:solidFill>
                  <a:srgbClr val="0090A2"/>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It </a:t>
            </a:r>
            <a:r>
              <a:rPr lang="en-IN" sz="1800" dirty="0">
                <a:solidFill>
                  <a:srgbClr val="0090A2"/>
                </a:solidFill>
                <a:latin typeface="Times New Roman" panose="02020603050405020304" pitchFamily="18" charset="0"/>
                <a:cs typeface="Times New Roman" panose="02020603050405020304" pitchFamily="18" charset="0"/>
              </a:rPr>
              <a:t>show that </a:t>
            </a:r>
            <a:r>
              <a:rPr lang="en-IN" sz="1800" dirty="0" err="1">
                <a:solidFill>
                  <a:srgbClr val="0090A2"/>
                </a:solidFill>
                <a:latin typeface="Times New Roman" panose="02020603050405020304" pitchFamily="18" charset="0"/>
                <a:cs typeface="Times New Roman" panose="02020603050405020304" pitchFamily="18" charset="0"/>
              </a:rPr>
              <a:t>Amt_Goods_Price</a:t>
            </a:r>
            <a:r>
              <a:rPr lang="en-IN" sz="1800" dirty="0">
                <a:solidFill>
                  <a:srgbClr val="0090A2"/>
                </a:solidFill>
                <a:latin typeface="Times New Roman" panose="02020603050405020304" pitchFamily="18" charset="0"/>
                <a:cs typeface="Times New Roman" panose="02020603050405020304" pitchFamily="18" charset="0"/>
              </a:rPr>
              <a:t> and </a:t>
            </a:r>
            <a:r>
              <a:rPr lang="en-IN" sz="1800" dirty="0" err="1">
                <a:solidFill>
                  <a:srgbClr val="0090A2"/>
                </a:solidFill>
                <a:latin typeface="Times New Roman" panose="02020603050405020304" pitchFamily="18" charset="0"/>
                <a:cs typeface="Times New Roman" panose="02020603050405020304" pitchFamily="18" charset="0"/>
              </a:rPr>
              <a:t>Amt_Credit</a:t>
            </a:r>
            <a:r>
              <a:rPr lang="en-IN" sz="1800" dirty="0">
                <a:solidFill>
                  <a:srgbClr val="0090A2"/>
                </a:solidFill>
                <a:latin typeface="Times New Roman" panose="02020603050405020304" pitchFamily="18" charset="0"/>
                <a:cs typeface="Times New Roman" panose="02020603050405020304" pitchFamily="18" charset="0"/>
              </a:rPr>
              <a:t> are the most correlated variable followed by </a:t>
            </a:r>
            <a:r>
              <a:rPr lang="en-IN" sz="1800" dirty="0" err="1">
                <a:solidFill>
                  <a:srgbClr val="0090A2"/>
                </a:solidFill>
                <a:latin typeface="Times New Roman" panose="02020603050405020304" pitchFamily="18" charset="0"/>
                <a:cs typeface="Times New Roman" panose="02020603050405020304" pitchFamily="18" charset="0"/>
              </a:rPr>
              <a:t>Amt_Annuity</a:t>
            </a:r>
            <a:r>
              <a:rPr lang="en-IN" sz="1800" dirty="0">
                <a:solidFill>
                  <a:srgbClr val="0090A2"/>
                </a:solidFill>
                <a:latin typeface="Times New Roman" panose="02020603050405020304" pitchFamily="18" charset="0"/>
                <a:cs typeface="Times New Roman" panose="02020603050405020304" pitchFamily="18" charset="0"/>
              </a:rPr>
              <a:t> &amp; </a:t>
            </a:r>
            <a:r>
              <a:rPr lang="en-IN" sz="1800" dirty="0" err="1">
                <a:solidFill>
                  <a:srgbClr val="0090A2"/>
                </a:solidFill>
                <a:latin typeface="Times New Roman" panose="02020603050405020304" pitchFamily="18" charset="0"/>
                <a:cs typeface="Times New Roman" panose="02020603050405020304" pitchFamily="18" charset="0"/>
              </a:rPr>
              <a:t>Amt_Goods_price</a:t>
            </a:r>
            <a:r>
              <a:rPr lang="en-IN" sz="1800" dirty="0">
                <a:solidFill>
                  <a:srgbClr val="0090A2"/>
                </a:solidFill>
                <a:latin typeface="Times New Roman" panose="02020603050405020304" pitchFamily="18" charset="0"/>
                <a:cs typeface="Times New Roman" panose="02020603050405020304" pitchFamily="18" charset="0"/>
              </a:rPr>
              <a:t> and </a:t>
            </a:r>
            <a:r>
              <a:rPr lang="en-IN" sz="1800" dirty="0" err="1">
                <a:solidFill>
                  <a:srgbClr val="0090A2"/>
                </a:solidFill>
                <a:latin typeface="Times New Roman" panose="02020603050405020304" pitchFamily="18" charset="0"/>
                <a:cs typeface="Times New Roman" panose="02020603050405020304" pitchFamily="18" charset="0"/>
              </a:rPr>
              <a:t>Amt_Credit</a:t>
            </a:r>
            <a:r>
              <a:rPr lang="en-IN" sz="1800" dirty="0">
                <a:solidFill>
                  <a:srgbClr val="0090A2"/>
                </a:solidFill>
                <a:latin typeface="Times New Roman" panose="02020603050405020304" pitchFamily="18" charset="0"/>
                <a:cs typeface="Times New Roman" panose="02020603050405020304" pitchFamily="18" charset="0"/>
              </a:rPr>
              <a:t> &amp; </a:t>
            </a:r>
            <a:r>
              <a:rPr lang="en-IN" sz="1800" dirty="0" err="1">
                <a:solidFill>
                  <a:srgbClr val="0090A2"/>
                </a:solidFill>
                <a:latin typeface="Times New Roman" panose="02020603050405020304" pitchFamily="18" charset="0"/>
                <a:cs typeface="Times New Roman" panose="02020603050405020304" pitchFamily="18" charset="0"/>
              </a:rPr>
              <a:t>Amt_Annuity</a:t>
            </a:r>
            <a:r>
              <a:rPr lang="en-IN" sz="1800" dirty="0">
                <a:solidFill>
                  <a:srgbClr val="0090A2"/>
                </a:solidFill>
                <a:latin typeface="Times New Roman" panose="02020603050405020304" pitchFamily="18" charset="0"/>
                <a:cs typeface="Times New Roman" panose="02020603050405020304" pitchFamily="18" charset="0"/>
              </a:rPr>
              <a:t>.</a:t>
            </a:r>
            <a:endParaRPr lang="en-IN" sz="1800" dirty="0"/>
          </a:p>
        </p:txBody>
      </p:sp>
    </p:spTree>
    <p:extLst>
      <p:ext uri="{BB962C8B-B14F-4D97-AF65-F5344CB8AC3E}">
        <p14:creationId xmlns:p14="http://schemas.microsoft.com/office/powerpoint/2010/main" val="2806786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Include visualizations and summarize the most important results in the presentation:</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1077045"/>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pic>
        <p:nvPicPr>
          <p:cNvPr id="4" name="Picture 3">
            <a:extLst>
              <a:ext uri="{FF2B5EF4-FFF2-40B4-BE49-F238E27FC236}">
                <a16:creationId xmlns:a16="http://schemas.microsoft.com/office/drawing/2014/main" id="{2944327A-5F10-9899-2703-30D8ED6136F1}"/>
              </a:ext>
            </a:extLst>
          </p:cNvPr>
          <p:cNvPicPr>
            <a:picLocks noChangeAspect="1"/>
          </p:cNvPicPr>
          <p:nvPr/>
        </p:nvPicPr>
        <p:blipFill>
          <a:blip r:embed="rId3"/>
          <a:stretch>
            <a:fillRect/>
          </a:stretch>
        </p:blipFill>
        <p:spPr>
          <a:xfrm>
            <a:off x="915552" y="1415529"/>
            <a:ext cx="5258256" cy="3124471"/>
          </a:xfrm>
          <a:prstGeom prst="rect">
            <a:avLst/>
          </a:prstGeom>
        </p:spPr>
      </p:pic>
      <p:pic>
        <p:nvPicPr>
          <p:cNvPr id="6" name="Picture 5">
            <a:extLst>
              <a:ext uri="{FF2B5EF4-FFF2-40B4-BE49-F238E27FC236}">
                <a16:creationId xmlns:a16="http://schemas.microsoft.com/office/drawing/2014/main" id="{A913A28E-6DAC-BD8B-34E7-FE368B891534}"/>
              </a:ext>
            </a:extLst>
          </p:cNvPr>
          <p:cNvPicPr>
            <a:picLocks noChangeAspect="1"/>
          </p:cNvPicPr>
          <p:nvPr/>
        </p:nvPicPr>
        <p:blipFill>
          <a:blip r:embed="rId4"/>
          <a:stretch>
            <a:fillRect/>
          </a:stretch>
        </p:blipFill>
        <p:spPr>
          <a:xfrm>
            <a:off x="6240264" y="1415529"/>
            <a:ext cx="5129034" cy="3132585"/>
          </a:xfrm>
          <a:prstGeom prst="rect">
            <a:avLst/>
          </a:prstGeom>
        </p:spPr>
      </p:pic>
      <p:sp>
        <p:nvSpPr>
          <p:cNvPr id="8" name="TextBox 7">
            <a:extLst>
              <a:ext uri="{FF2B5EF4-FFF2-40B4-BE49-F238E27FC236}">
                <a16:creationId xmlns:a16="http://schemas.microsoft.com/office/drawing/2014/main" id="{987B76BD-446E-8F47-C865-C5DE3F844FE9}"/>
              </a:ext>
            </a:extLst>
          </p:cNvPr>
          <p:cNvSpPr txBox="1"/>
          <p:nvPr/>
        </p:nvSpPr>
        <p:spPr>
          <a:xfrm>
            <a:off x="822701" y="4742598"/>
            <a:ext cx="4701021" cy="646331"/>
          </a:xfrm>
          <a:prstGeom prst="rect">
            <a:avLst/>
          </a:prstGeom>
          <a:noFill/>
        </p:spPr>
        <p:txBody>
          <a:bodyPr wrap="square">
            <a:spAutoFit/>
          </a:bodyPr>
          <a:lstStyle/>
          <a:p>
            <a:pPr marL="285750" indent="-285750" algn="just">
              <a:buFont typeface="Arial" panose="020B0604020202020204" pitchFamily="34" charset="0"/>
              <a:buChar char="•"/>
            </a:pPr>
            <a:r>
              <a:rPr lang="en-IN" sz="1800" dirty="0">
                <a:solidFill>
                  <a:srgbClr val="0090A2"/>
                </a:solidFill>
                <a:latin typeface="Times New Roman" panose="02020603050405020304" pitchFamily="18" charset="0"/>
                <a:cs typeface="Times New Roman" panose="02020603050405020304" pitchFamily="18" charset="0"/>
              </a:rPr>
              <a:t>In above pie chart we can see that on 8% of clients have payments difficulties.</a:t>
            </a:r>
            <a:endParaRPr lang="en-IN" sz="1800" dirty="0"/>
          </a:p>
        </p:txBody>
      </p:sp>
      <p:sp>
        <p:nvSpPr>
          <p:cNvPr id="9" name="TextBox 8">
            <a:extLst>
              <a:ext uri="{FF2B5EF4-FFF2-40B4-BE49-F238E27FC236}">
                <a16:creationId xmlns:a16="http://schemas.microsoft.com/office/drawing/2014/main" id="{4EBE6127-96B3-2B1E-3D91-2B4B49E2B712}"/>
              </a:ext>
            </a:extLst>
          </p:cNvPr>
          <p:cNvSpPr txBox="1"/>
          <p:nvPr/>
        </p:nvSpPr>
        <p:spPr>
          <a:xfrm>
            <a:off x="6240264" y="4742597"/>
            <a:ext cx="4701021" cy="1200329"/>
          </a:xfrm>
          <a:prstGeom prst="rect">
            <a:avLst/>
          </a:prstGeom>
          <a:noFill/>
        </p:spPr>
        <p:txBody>
          <a:bodyPr wrap="square">
            <a:spAutoFit/>
          </a:bodyPr>
          <a:lstStyle/>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According to the above graph it is shown that although Females are more difficulties with payment but percentage wise it is male who face difficulties in payments.</a:t>
            </a:r>
            <a:endParaRPr lang="en-IN" sz="1800" dirty="0"/>
          </a:p>
        </p:txBody>
      </p:sp>
    </p:spTree>
    <p:extLst>
      <p:ext uri="{BB962C8B-B14F-4D97-AF65-F5344CB8AC3E}">
        <p14:creationId xmlns:p14="http://schemas.microsoft.com/office/powerpoint/2010/main" val="4088606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Include visualizations and summarize the most important results in the presentation</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1077045"/>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pic>
        <p:nvPicPr>
          <p:cNvPr id="3" name="Picture 2">
            <a:extLst>
              <a:ext uri="{FF2B5EF4-FFF2-40B4-BE49-F238E27FC236}">
                <a16:creationId xmlns:a16="http://schemas.microsoft.com/office/drawing/2014/main" id="{C2C7571F-20D1-D65A-5A5F-A6B67B40337B}"/>
              </a:ext>
            </a:extLst>
          </p:cNvPr>
          <p:cNvPicPr>
            <a:picLocks noChangeAspect="1"/>
          </p:cNvPicPr>
          <p:nvPr/>
        </p:nvPicPr>
        <p:blipFill>
          <a:blip r:embed="rId3"/>
          <a:stretch>
            <a:fillRect/>
          </a:stretch>
        </p:blipFill>
        <p:spPr>
          <a:xfrm>
            <a:off x="822701" y="1465010"/>
            <a:ext cx="5036923" cy="2950091"/>
          </a:xfrm>
          <a:prstGeom prst="rect">
            <a:avLst/>
          </a:prstGeom>
        </p:spPr>
      </p:pic>
      <p:sp>
        <p:nvSpPr>
          <p:cNvPr id="12" name="TextBox 11">
            <a:extLst>
              <a:ext uri="{FF2B5EF4-FFF2-40B4-BE49-F238E27FC236}">
                <a16:creationId xmlns:a16="http://schemas.microsoft.com/office/drawing/2014/main" id="{B0DA4767-D2E7-5816-4896-587409572598}"/>
              </a:ext>
            </a:extLst>
          </p:cNvPr>
          <p:cNvSpPr txBox="1"/>
          <p:nvPr/>
        </p:nvSpPr>
        <p:spPr>
          <a:xfrm>
            <a:off x="822701" y="4742598"/>
            <a:ext cx="4701021" cy="923330"/>
          </a:xfrm>
          <a:prstGeom prst="rect">
            <a:avLst/>
          </a:prstGeom>
          <a:noFill/>
        </p:spPr>
        <p:txBody>
          <a:bodyPr wrap="square">
            <a:spAutoFit/>
          </a:bodyPr>
          <a:lstStyle/>
          <a:p>
            <a:pPr marL="285750" indent="-285750" algn="just">
              <a:buFont typeface="Arial" panose="020B0604020202020204" pitchFamily="34" charset="0"/>
              <a:buChar char="•"/>
            </a:pPr>
            <a:r>
              <a:rPr lang="en-IN" sz="1800" dirty="0">
                <a:solidFill>
                  <a:srgbClr val="0090A2"/>
                </a:solidFill>
                <a:latin typeface="Times New Roman" panose="02020603050405020304" pitchFamily="18" charset="0"/>
                <a:cs typeface="Times New Roman" panose="02020603050405020304" pitchFamily="18" charset="0"/>
              </a:rPr>
              <a:t>In above bar chart it can be seen that client with payment difficulties and othe</a:t>
            </a:r>
            <a:r>
              <a:rPr lang="en-IN" dirty="0">
                <a:solidFill>
                  <a:srgbClr val="0090A2"/>
                </a:solidFill>
                <a:latin typeface="Times New Roman" panose="02020603050405020304" pitchFamily="18" charset="0"/>
                <a:cs typeface="Times New Roman" panose="02020603050405020304" pitchFamily="18" charset="0"/>
              </a:rPr>
              <a:t>r clients have almost same income amount</a:t>
            </a:r>
            <a:r>
              <a:rPr lang="en-IN" sz="1800" dirty="0">
                <a:solidFill>
                  <a:srgbClr val="0090A2"/>
                </a:solidFill>
                <a:latin typeface="Times New Roman" panose="02020603050405020304" pitchFamily="18" charset="0"/>
                <a:cs typeface="Times New Roman" panose="02020603050405020304" pitchFamily="18" charset="0"/>
              </a:rPr>
              <a:t>.</a:t>
            </a:r>
            <a:endParaRPr lang="en-IN" sz="1800" dirty="0"/>
          </a:p>
        </p:txBody>
      </p:sp>
      <p:sp>
        <p:nvSpPr>
          <p:cNvPr id="13" name="TextBox 12">
            <a:extLst>
              <a:ext uri="{FF2B5EF4-FFF2-40B4-BE49-F238E27FC236}">
                <a16:creationId xmlns:a16="http://schemas.microsoft.com/office/drawing/2014/main" id="{40976783-6F8A-23CB-E215-80ED35A7DEDC}"/>
              </a:ext>
            </a:extLst>
          </p:cNvPr>
          <p:cNvSpPr txBox="1"/>
          <p:nvPr/>
        </p:nvSpPr>
        <p:spPr>
          <a:xfrm>
            <a:off x="6095999" y="4719912"/>
            <a:ext cx="4701021" cy="923330"/>
          </a:xfrm>
          <a:prstGeom prst="rect">
            <a:avLst/>
          </a:prstGeom>
          <a:noFill/>
        </p:spPr>
        <p:txBody>
          <a:bodyPr wrap="square">
            <a:spAutoFit/>
          </a:bodyPr>
          <a:lstStyle/>
          <a:p>
            <a:pPr marL="285750" indent="-285750" algn="just">
              <a:buFont typeface="Arial" panose="020B0604020202020204" pitchFamily="34" charset="0"/>
              <a:buChar char="•"/>
            </a:pPr>
            <a:r>
              <a:rPr lang="en-IN" sz="1800" dirty="0">
                <a:solidFill>
                  <a:srgbClr val="0090A2"/>
                </a:solidFill>
                <a:latin typeface="Times New Roman" panose="02020603050405020304" pitchFamily="18" charset="0"/>
                <a:cs typeface="Times New Roman" panose="02020603050405020304" pitchFamily="18" charset="0"/>
              </a:rPr>
              <a:t>In above bar chart it can be seen that client with payment difficulties has lesser number of days </a:t>
            </a:r>
            <a:r>
              <a:rPr lang="en-IN" sz="1800" dirty="0" err="1">
                <a:solidFill>
                  <a:srgbClr val="0090A2"/>
                </a:solidFill>
                <a:latin typeface="Times New Roman" panose="02020603050405020304" pitchFamily="18" charset="0"/>
                <a:cs typeface="Times New Roman" panose="02020603050405020304" pitchFamily="18" charset="0"/>
              </a:rPr>
              <a:t>employeed</a:t>
            </a:r>
            <a:r>
              <a:rPr lang="en-IN" sz="1800" dirty="0">
                <a:solidFill>
                  <a:srgbClr val="0090A2"/>
                </a:solidFill>
                <a:latin typeface="Times New Roman" panose="02020603050405020304" pitchFamily="18" charset="0"/>
                <a:cs typeface="Times New Roman" panose="02020603050405020304" pitchFamily="18" charset="0"/>
              </a:rPr>
              <a:t>.</a:t>
            </a:r>
            <a:endParaRPr lang="en-IN" sz="1800" dirty="0"/>
          </a:p>
        </p:txBody>
      </p:sp>
      <p:pic>
        <p:nvPicPr>
          <p:cNvPr id="4" name="Picture 3">
            <a:extLst>
              <a:ext uri="{FF2B5EF4-FFF2-40B4-BE49-F238E27FC236}">
                <a16:creationId xmlns:a16="http://schemas.microsoft.com/office/drawing/2014/main" id="{1E2CAD10-15E1-58F7-4C57-7A552F518DD0}"/>
              </a:ext>
            </a:extLst>
          </p:cNvPr>
          <p:cNvPicPr>
            <a:picLocks noChangeAspect="1"/>
          </p:cNvPicPr>
          <p:nvPr/>
        </p:nvPicPr>
        <p:blipFill>
          <a:blip r:embed="rId4"/>
          <a:stretch>
            <a:fillRect/>
          </a:stretch>
        </p:blipFill>
        <p:spPr>
          <a:xfrm>
            <a:off x="6262727" y="1465010"/>
            <a:ext cx="4958484" cy="2950090"/>
          </a:xfrm>
          <a:prstGeom prst="rect">
            <a:avLst/>
          </a:prstGeom>
        </p:spPr>
      </p:pic>
    </p:spTree>
    <p:extLst>
      <p:ext uri="{BB962C8B-B14F-4D97-AF65-F5344CB8AC3E}">
        <p14:creationId xmlns:p14="http://schemas.microsoft.com/office/powerpoint/2010/main" val="2426920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descr="Beige rectangle">
            <a:extLst>
              <a:ext uri="{FF2B5EF4-FFF2-40B4-BE49-F238E27FC236}">
                <a16:creationId xmlns:a16="http://schemas.microsoft.com/office/drawing/2014/main" id="{B0C70F64-F3E5-413B-AF4F-E15CE944B761}"/>
              </a:ext>
            </a:extLst>
          </p:cNvPr>
          <p:cNvSpPr/>
          <p:nvPr/>
        </p:nvSpPr>
        <p:spPr>
          <a:xfrm>
            <a:off x="931203" y="289490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pic>
        <p:nvPicPr>
          <p:cNvPr id="8" name="Graphic 7" descr="Person icon">
            <a:extLst>
              <a:ext uri="{FF2B5EF4-FFF2-40B4-BE49-F238E27FC236}">
                <a16:creationId xmlns:a16="http://schemas.microsoft.com/office/drawing/2014/main" id="{AC7339AD-1A2B-4702-8C29-5CFB6D1BB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237" y="3470503"/>
            <a:ext cx="342900" cy="352425"/>
          </a:xfrm>
          <a:prstGeom prst="rect">
            <a:avLst/>
          </a:prstGeom>
        </p:spPr>
      </p:pic>
      <p:pic>
        <p:nvPicPr>
          <p:cNvPr id="9" name="Graphic 8" descr="Mail icon">
            <a:extLst>
              <a:ext uri="{FF2B5EF4-FFF2-40B4-BE49-F238E27FC236}">
                <a16:creationId xmlns:a16="http://schemas.microsoft.com/office/drawing/2014/main" id="{DE19364B-D5B6-43E8-B6E4-DC0094FA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5237" y="3965704"/>
            <a:ext cx="342900" cy="342900"/>
          </a:xfrm>
          <a:prstGeom prst="rect">
            <a:avLst/>
          </a:prstGeom>
        </p:spPr>
      </p:pic>
      <p:pic>
        <p:nvPicPr>
          <p:cNvPr id="10" name="Graphic 9" descr="Phone icon">
            <a:extLst>
              <a:ext uri="{FF2B5EF4-FFF2-40B4-BE49-F238E27FC236}">
                <a16:creationId xmlns:a16="http://schemas.microsoft.com/office/drawing/2014/main" id="{7821267F-71E4-4DA4-8BC7-EB09162207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237" y="4451380"/>
            <a:ext cx="342900" cy="342900"/>
          </a:xfrm>
          <a:prstGeom prst="rect">
            <a:avLst/>
          </a:prstGeom>
        </p:spPr>
      </p:pic>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838200" y="1701559"/>
            <a:ext cx="4859215" cy="1325563"/>
          </a:xfrm>
        </p:spPr>
        <p:txBody>
          <a:bodyPr>
            <a:normAutofit/>
          </a:bodyPr>
          <a:lstStyle/>
          <a:p>
            <a:r>
              <a:rPr lang="en-US" sz="5000" dirty="0">
                <a:solidFill>
                  <a:schemeClr val="bg1"/>
                </a:solidFill>
              </a:rPr>
              <a:t>THANK YOU!</a:t>
            </a:r>
            <a:endParaRPr lang="en-US" sz="5000" dirty="0"/>
          </a:p>
        </p:txBody>
      </p:sp>
      <p:pic>
        <p:nvPicPr>
          <p:cNvPr id="7" name="Picture 6">
            <a:extLst>
              <a:ext uri="{FF2B5EF4-FFF2-40B4-BE49-F238E27FC236}">
                <a16:creationId xmlns:a16="http://schemas.microsoft.com/office/drawing/2014/main" id="{544CAE35-FA8F-A86C-C6C7-BF81CD97E71A}"/>
              </a:ext>
            </a:extLst>
          </p:cNvPr>
          <p:cNvPicPr>
            <a:picLocks noChangeAspect="1"/>
          </p:cNvPicPr>
          <p:nvPr/>
        </p:nvPicPr>
        <p:blipFill rotWithShape="1">
          <a:blip r:embed="rId9">
            <a:duotone>
              <a:prstClr val="black"/>
              <a:schemeClr val="tx2">
                <a:tint val="45000"/>
                <a:satMod val="400000"/>
              </a:schemeClr>
            </a:duotone>
            <a:alphaModFix amt="70000"/>
            <a:extLst>
              <a:ext uri="{28A0092B-C50C-407E-A947-70E740481C1C}">
                <a14:useLocalDpi xmlns:a14="http://schemas.microsoft.com/office/drawing/2010/main" val="0"/>
              </a:ext>
            </a:extLst>
          </a:blip>
          <a:srcRect/>
          <a:stretch/>
        </p:blipFill>
        <p:spPr>
          <a:xfrm>
            <a:off x="-1" y="1"/>
            <a:ext cx="12192001" cy="685800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00"/>
              </a:spcBef>
              <a:buFont typeface="Arial" panose="020B0604020202020204" pitchFamily="34" charset="0"/>
              <a:buNone/>
            </a:pPr>
            <a:r>
              <a:rPr lang="en-US" sz="2500" b="1" i="1" spc="60" dirty="0">
                <a:solidFill>
                  <a:schemeClr val="bg1">
                    <a:lumMod val="95000"/>
                    <a:alpha val="75000"/>
                  </a:schemeClr>
                </a:solidFill>
                <a:cs typeface="Arial"/>
              </a:rPr>
              <a:t>Rajat Panwan</a:t>
            </a:r>
          </a:p>
          <a:p>
            <a:pPr marL="0" indent="0">
              <a:spcBef>
                <a:spcPts val="1100"/>
              </a:spcBef>
              <a:buFont typeface="Arial" panose="020B0604020202020204" pitchFamily="34" charset="0"/>
              <a:buNone/>
            </a:pPr>
            <a:r>
              <a:rPr lang="en-US" sz="2500" b="1" i="1" spc="60" dirty="0">
                <a:solidFill>
                  <a:schemeClr val="bg1">
                    <a:lumMod val="95000"/>
                    <a:alpha val="75000"/>
                  </a:schemeClr>
                </a:solidFill>
                <a:cs typeface="Arial"/>
                <a:hlinkClick r:id="rId10">
                  <a:extLst>
                    <a:ext uri="{A12FA001-AC4F-418D-AE19-62706E023703}">
                      <ahyp:hlinkClr xmlns:ahyp="http://schemas.microsoft.com/office/drawing/2018/hyperlinkcolor" val="tx"/>
                    </a:ext>
                  </a:extLst>
                </a:hlinkClick>
              </a:rPr>
              <a:t>rajatpawan@gmail.com</a:t>
            </a:r>
            <a:endParaRPr lang="en-US" sz="2500" b="1" i="1" spc="60" dirty="0">
              <a:solidFill>
                <a:schemeClr val="bg1">
                  <a:lumMod val="95000"/>
                  <a:alpha val="75000"/>
                </a:schemeClr>
              </a:solidFill>
              <a:cs typeface="Arial"/>
            </a:endParaRPr>
          </a:p>
          <a:p>
            <a:pPr marL="0" indent="0">
              <a:spcBef>
                <a:spcPts val="1100"/>
              </a:spcBef>
              <a:buFont typeface="Arial" panose="020B0604020202020204" pitchFamily="34" charset="0"/>
              <a:buNone/>
            </a:pPr>
            <a:r>
              <a:rPr lang="en-US" sz="2500" b="1" i="1" spc="60" dirty="0">
                <a:solidFill>
                  <a:schemeClr val="bg1">
                    <a:lumMod val="95000"/>
                    <a:alpha val="75000"/>
                  </a:schemeClr>
                </a:solidFill>
                <a:cs typeface="Arial"/>
              </a:rPr>
              <a:t>9457941019</a:t>
            </a:r>
            <a:endParaRPr lang="en-US" sz="2500" b="1" i="1" dirty="0">
              <a:solidFill>
                <a:schemeClr val="bg1">
                  <a:lumMod val="95000"/>
                  <a:alpha val="75000"/>
                </a:schemeClr>
              </a:solidFill>
              <a:cs typeface="Arial"/>
            </a:endParaRPr>
          </a:p>
          <a:p>
            <a:pPr marL="0" indent="0">
              <a:lnSpc>
                <a:spcPct val="125000"/>
              </a:lnSpc>
              <a:buFont typeface="Arial" panose="020B0604020202020204" pitchFamily="34" charset="0"/>
              <a:buNone/>
            </a:pPr>
            <a:endParaRPr lang="en-US" sz="2500" b="1" dirty="0">
              <a:solidFill>
                <a:schemeClr val="bg2">
                  <a:alpha val="50000"/>
                </a:schemeClr>
              </a:solidFill>
            </a:endParaRPr>
          </a:p>
        </p:txBody>
      </p:sp>
    </p:spTree>
    <p:extLst>
      <p:ext uri="{BB962C8B-B14F-4D97-AF65-F5344CB8AC3E}">
        <p14:creationId xmlns:p14="http://schemas.microsoft.com/office/powerpoint/2010/main" val="148695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an talks by phone">
            <a:extLst>
              <a:ext uri="{FF2B5EF4-FFF2-40B4-BE49-F238E27FC236}">
                <a16:creationId xmlns:a16="http://schemas.microsoft.com/office/drawing/2014/main" id="{EA4A3639-F9B9-4B3D-896B-128B8F77F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5" name="object 3" descr="Blue rectangle">
            <a:extLst>
              <a:ext uri="{FF2B5EF4-FFF2-40B4-BE49-F238E27FC236}">
                <a16:creationId xmlns:a16="http://schemas.microsoft.com/office/drawing/2014/main" id="{3544D2CA-9A07-47BD-B1E4-88366F5FCD45}"/>
              </a:ext>
            </a:extLst>
          </p:cNvPr>
          <p:cNvSpPr/>
          <p:nvPr/>
        </p:nvSpPr>
        <p:spPr>
          <a:xfrm>
            <a:off x="1200" y="0"/>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160AF24A-ACB5-4319-9371-B0D71908A725}"/>
              </a:ext>
            </a:extLst>
          </p:cNvPr>
          <p:cNvSpPr>
            <a:spLocks noGrp="1"/>
          </p:cNvSpPr>
          <p:nvPr>
            <p:ph type="title"/>
          </p:nvPr>
        </p:nvSpPr>
        <p:spPr>
          <a:xfrm>
            <a:off x="822702" y="6758"/>
            <a:ext cx="10515600" cy="1325563"/>
          </a:xfrm>
        </p:spPr>
        <p:txBody>
          <a:bodyPr>
            <a:normAutofit/>
          </a:bodyPr>
          <a:lstStyle/>
          <a:p>
            <a:r>
              <a:rPr lang="en-US" dirty="0">
                <a:solidFill>
                  <a:schemeClr val="bg1"/>
                </a:solidFill>
              </a:rPr>
              <a:t>Project Description:</a:t>
            </a:r>
          </a:p>
        </p:txBody>
      </p:sp>
      <p:sp>
        <p:nvSpPr>
          <p:cNvPr id="3" name="Slide Number Placeholder 2">
            <a:extLst>
              <a:ext uri="{FF2B5EF4-FFF2-40B4-BE49-F238E27FC236}">
                <a16:creationId xmlns:a16="http://schemas.microsoft.com/office/drawing/2014/main" id="{549181BA-BE91-4062-B6BE-B8C10EBD587B}"/>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9" name="object 18" descr="Beige rectangle">
            <a:extLst>
              <a:ext uri="{FF2B5EF4-FFF2-40B4-BE49-F238E27FC236}">
                <a16:creationId xmlns:a16="http://schemas.microsoft.com/office/drawing/2014/main" id="{2D844B0B-BA7B-4E53-BCA1-628F65C6A4CA}"/>
              </a:ext>
            </a:extLst>
          </p:cNvPr>
          <p:cNvSpPr/>
          <p:nvPr/>
        </p:nvSpPr>
        <p:spPr>
          <a:xfrm flipV="1">
            <a:off x="933203" y="774433"/>
            <a:ext cx="3769425" cy="195945"/>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7" name="TextBox 6">
            <a:extLst>
              <a:ext uri="{FF2B5EF4-FFF2-40B4-BE49-F238E27FC236}">
                <a16:creationId xmlns:a16="http://schemas.microsoft.com/office/drawing/2014/main" id="{80275BE9-6332-231C-CCD5-3CC6FFE6E04C}"/>
              </a:ext>
            </a:extLst>
          </p:cNvPr>
          <p:cNvSpPr txBox="1"/>
          <p:nvPr/>
        </p:nvSpPr>
        <p:spPr>
          <a:xfrm>
            <a:off x="853698" y="1845505"/>
            <a:ext cx="10484604" cy="3539430"/>
          </a:xfrm>
          <a:prstGeom prst="rect">
            <a:avLst/>
          </a:prstGeom>
          <a:noFill/>
        </p:spPr>
        <p:txBody>
          <a:bodyPr wrap="square" rtlCol="0">
            <a:spAutoFit/>
          </a:bodyPr>
          <a:lstStyle/>
          <a:p>
            <a:pPr algn="just"/>
            <a:r>
              <a:rPr lang="en-US" sz="3200" b="0" i="0" dirty="0">
                <a:solidFill>
                  <a:schemeClr val="bg1"/>
                </a:solidFill>
                <a:effectLst/>
                <a:latin typeface="Times New Roman" panose="02020603050405020304" pitchFamily="18" charset="0"/>
                <a:cs typeface="Times New Roman" panose="02020603050405020304" pitchFamily="18" charset="0"/>
              </a:rPr>
              <a:t>The project aims to use exploratory data analysis (EDA) to analyze loan application data and identify patterns that indicate if a client has difficulty paying their installments. The project aims to understand the driving factors behind loan default, i.e. the variables which are strong indicators of default, and utilize this knowledge for the company's portfolio and risk assessment.</a:t>
            </a:r>
            <a:endParaRPr lang="en-IN"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70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an talks by phone">
            <a:extLst>
              <a:ext uri="{FF2B5EF4-FFF2-40B4-BE49-F238E27FC236}">
                <a16:creationId xmlns:a16="http://schemas.microsoft.com/office/drawing/2014/main" id="{EA4A3639-F9B9-4B3D-896B-128B8F77F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5" name="object 3" descr="Blue rectangle">
            <a:extLst>
              <a:ext uri="{FF2B5EF4-FFF2-40B4-BE49-F238E27FC236}">
                <a16:creationId xmlns:a16="http://schemas.microsoft.com/office/drawing/2014/main" id="{3544D2CA-9A07-47BD-B1E4-88366F5FCD45}"/>
              </a:ext>
            </a:extLst>
          </p:cNvPr>
          <p:cNvSpPr/>
          <p:nvPr/>
        </p:nvSpPr>
        <p:spPr>
          <a:xfrm>
            <a:off x="1200" y="0"/>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160AF24A-ACB5-4319-9371-B0D71908A725}"/>
              </a:ext>
            </a:extLst>
          </p:cNvPr>
          <p:cNvSpPr>
            <a:spLocks noGrp="1"/>
          </p:cNvSpPr>
          <p:nvPr>
            <p:ph type="title"/>
          </p:nvPr>
        </p:nvSpPr>
        <p:spPr>
          <a:xfrm>
            <a:off x="822702" y="6758"/>
            <a:ext cx="10515600" cy="1325563"/>
          </a:xfrm>
        </p:spPr>
        <p:txBody>
          <a:bodyPr>
            <a:normAutofit/>
          </a:bodyPr>
          <a:lstStyle/>
          <a:p>
            <a:r>
              <a:rPr lang="en-US" dirty="0">
                <a:solidFill>
                  <a:schemeClr val="bg1"/>
                </a:solidFill>
              </a:rPr>
              <a:t>Tech-Stack Used:</a:t>
            </a:r>
          </a:p>
        </p:txBody>
      </p:sp>
      <p:sp>
        <p:nvSpPr>
          <p:cNvPr id="3" name="Slide Number Placeholder 2">
            <a:extLst>
              <a:ext uri="{FF2B5EF4-FFF2-40B4-BE49-F238E27FC236}">
                <a16:creationId xmlns:a16="http://schemas.microsoft.com/office/drawing/2014/main" id="{549181BA-BE91-4062-B6BE-B8C10EBD587B}"/>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9" name="object 18" descr="Beige rectangle">
            <a:extLst>
              <a:ext uri="{FF2B5EF4-FFF2-40B4-BE49-F238E27FC236}">
                <a16:creationId xmlns:a16="http://schemas.microsoft.com/office/drawing/2014/main" id="{2D844B0B-BA7B-4E53-BCA1-628F65C6A4CA}"/>
              </a:ext>
            </a:extLst>
          </p:cNvPr>
          <p:cNvSpPr/>
          <p:nvPr/>
        </p:nvSpPr>
        <p:spPr>
          <a:xfrm flipV="1">
            <a:off x="933204" y="774433"/>
            <a:ext cx="3200258" cy="149298"/>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7" name="TextBox 6">
            <a:extLst>
              <a:ext uri="{FF2B5EF4-FFF2-40B4-BE49-F238E27FC236}">
                <a16:creationId xmlns:a16="http://schemas.microsoft.com/office/drawing/2014/main" id="{80275BE9-6332-231C-CCD5-3CC6FFE6E04C}"/>
              </a:ext>
            </a:extLst>
          </p:cNvPr>
          <p:cNvSpPr txBox="1"/>
          <p:nvPr/>
        </p:nvSpPr>
        <p:spPr>
          <a:xfrm>
            <a:off x="853698" y="2386238"/>
            <a:ext cx="10484604" cy="2062103"/>
          </a:xfrm>
          <a:prstGeom prst="rect">
            <a:avLst/>
          </a:prstGeom>
          <a:noFill/>
        </p:spPr>
        <p:txBody>
          <a:bodyPr wrap="square" rtlCol="0">
            <a:spAutoFit/>
          </a:bodyPr>
          <a:lstStyle/>
          <a:p>
            <a:pPr algn="just"/>
            <a:r>
              <a:rPr lang="en-US" sz="3200" b="0" i="0" dirty="0">
                <a:solidFill>
                  <a:schemeClr val="bg1"/>
                </a:solidFill>
                <a:effectLst/>
                <a:latin typeface="Times New Roman" panose="02020603050405020304" pitchFamily="18" charset="0"/>
                <a:cs typeface="Times New Roman" panose="02020603050405020304" pitchFamily="18" charset="0"/>
              </a:rPr>
              <a:t>The project was performed using Excel version 2021 Excel was chosen for its powerful data analysis and visualization capabilities It is also widely used in the industry and provides a familiar environment for users.</a:t>
            </a:r>
            <a:endParaRPr lang="en-IN"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84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an talks by phone">
            <a:extLst>
              <a:ext uri="{FF2B5EF4-FFF2-40B4-BE49-F238E27FC236}">
                <a16:creationId xmlns:a16="http://schemas.microsoft.com/office/drawing/2014/main" id="{EA4A3639-F9B9-4B3D-896B-128B8F77F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5" name="object 3" descr="Blue rectangle">
            <a:extLst>
              <a:ext uri="{FF2B5EF4-FFF2-40B4-BE49-F238E27FC236}">
                <a16:creationId xmlns:a16="http://schemas.microsoft.com/office/drawing/2014/main" id="{3544D2CA-9A07-47BD-B1E4-88366F5FCD45}"/>
              </a:ext>
            </a:extLst>
          </p:cNvPr>
          <p:cNvSpPr/>
          <p:nvPr/>
        </p:nvSpPr>
        <p:spPr>
          <a:xfrm>
            <a:off x="1200" y="0"/>
            <a:ext cx="121908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160AF24A-ACB5-4319-9371-B0D71908A725}"/>
              </a:ext>
            </a:extLst>
          </p:cNvPr>
          <p:cNvSpPr>
            <a:spLocks noGrp="1"/>
          </p:cNvSpPr>
          <p:nvPr>
            <p:ph type="title"/>
          </p:nvPr>
        </p:nvSpPr>
        <p:spPr>
          <a:xfrm>
            <a:off x="822702" y="6759"/>
            <a:ext cx="10290057" cy="767674"/>
          </a:xfrm>
        </p:spPr>
        <p:txBody>
          <a:bodyPr>
            <a:normAutofit/>
          </a:bodyPr>
          <a:lstStyle/>
          <a:p>
            <a:r>
              <a:rPr lang="en-US" dirty="0">
                <a:solidFill>
                  <a:schemeClr val="bg1"/>
                </a:solidFill>
              </a:rPr>
              <a:t>Insights:</a:t>
            </a:r>
          </a:p>
        </p:txBody>
      </p:sp>
      <p:sp>
        <p:nvSpPr>
          <p:cNvPr id="3" name="Slide Number Placeholder 2">
            <a:extLst>
              <a:ext uri="{FF2B5EF4-FFF2-40B4-BE49-F238E27FC236}">
                <a16:creationId xmlns:a16="http://schemas.microsoft.com/office/drawing/2014/main" id="{549181BA-BE91-4062-B6BE-B8C10EBD587B}"/>
              </a:ext>
            </a:extLst>
          </p:cNvPr>
          <p:cNvSpPr>
            <a:spLocks noGrp="1"/>
          </p:cNvSpPr>
          <p:nvPr>
            <p:ph type="sldNum" sz="quarter" idx="12"/>
          </p:nvPr>
        </p:nvSpPr>
        <p:spPr/>
        <p:txBody>
          <a:bodyPr/>
          <a:lstStyle/>
          <a:p>
            <a:fld id="{82EE24B5-652C-4DB5-B7C3-B5BBEC1280B1}" type="slidenum">
              <a:rPr lang="en-US" smtClean="0"/>
              <a:t>4</a:t>
            </a:fld>
            <a:endParaRPr lang="en-US" dirty="0"/>
          </a:p>
        </p:txBody>
      </p:sp>
      <p:sp>
        <p:nvSpPr>
          <p:cNvPr id="9" name="object 18" descr="Beige rectangle">
            <a:extLst>
              <a:ext uri="{FF2B5EF4-FFF2-40B4-BE49-F238E27FC236}">
                <a16:creationId xmlns:a16="http://schemas.microsoft.com/office/drawing/2014/main" id="{2D844B0B-BA7B-4E53-BCA1-628F65C6A4CA}"/>
              </a:ext>
            </a:extLst>
          </p:cNvPr>
          <p:cNvSpPr/>
          <p:nvPr/>
        </p:nvSpPr>
        <p:spPr>
          <a:xfrm flipV="1">
            <a:off x="905210" y="503847"/>
            <a:ext cx="1576732" cy="149296"/>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7" name="TextBox 6">
            <a:extLst>
              <a:ext uri="{FF2B5EF4-FFF2-40B4-BE49-F238E27FC236}">
                <a16:creationId xmlns:a16="http://schemas.microsoft.com/office/drawing/2014/main" id="{80275BE9-6332-231C-CCD5-3CC6FFE6E04C}"/>
              </a:ext>
            </a:extLst>
          </p:cNvPr>
          <p:cNvSpPr txBox="1"/>
          <p:nvPr/>
        </p:nvSpPr>
        <p:spPr>
          <a:xfrm>
            <a:off x="822701" y="923731"/>
            <a:ext cx="10484604" cy="5262979"/>
          </a:xfrm>
          <a:prstGeom prst="rect">
            <a:avLst/>
          </a:prstGeom>
          <a:noFill/>
        </p:spPr>
        <p:txBody>
          <a:bodyPr wrap="square" rtlCol="0">
            <a:spAutoFit/>
          </a:bodyPr>
          <a:lstStyle/>
          <a:p>
            <a:pPr algn="l">
              <a:buFont typeface="+mj-lt"/>
              <a:buAutoNum type="arabicPeriod"/>
            </a:pPr>
            <a:r>
              <a:rPr lang="en-US" sz="2400" b="0" i="0" dirty="0">
                <a:solidFill>
                  <a:schemeClr val="bg1"/>
                </a:solidFill>
                <a:effectLst/>
                <a:latin typeface="Times New Roman" panose="02020603050405020304" pitchFamily="18" charset="0"/>
                <a:cs typeface="Times New Roman" panose="02020603050405020304" pitchFamily="18" charset="0"/>
              </a:rPr>
              <a:t>The mean income for the income is aroun</a:t>
            </a:r>
            <a:r>
              <a:rPr lang="en-US" sz="2400" dirty="0">
                <a:solidFill>
                  <a:schemeClr val="bg1"/>
                </a:solidFill>
                <a:latin typeface="Times New Roman" panose="02020603050405020304" pitchFamily="18" charset="0"/>
                <a:cs typeface="Times New Roman" panose="02020603050405020304" pitchFamily="18" charset="0"/>
              </a:rPr>
              <a:t>d 160000</a:t>
            </a:r>
            <a:r>
              <a:rPr lang="en-US" sz="2400" b="0" i="0" dirty="0">
                <a:solidFill>
                  <a:schemeClr val="bg1"/>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2400" b="0" i="0" dirty="0">
                <a:solidFill>
                  <a:schemeClr val="bg1"/>
                </a:solidFill>
                <a:effectLst/>
                <a:latin typeface="Times New Roman" panose="02020603050405020304" pitchFamily="18" charset="0"/>
                <a:cs typeface="Times New Roman" panose="02020603050405020304" pitchFamily="18" charset="0"/>
              </a:rPr>
              <a:t>There is something wrong in the data the mean of the </a:t>
            </a:r>
            <a:r>
              <a:rPr lang="en-US" sz="2400" b="0" i="0" dirty="0" err="1">
                <a:solidFill>
                  <a:schemeClr val="bg1"/>
                </a:solidFill>
                <a:effectLst/>
                <a:latin typeface="Times New Roman" panose="02020603050405020304" pitchFamily="18" charset="0"/>
                <a:cs typeface="Times New Roman" panose="02020603050405020304" pitchFamily="18" charset="0"/>
              </a:rPr>
              <a:t>days_employeed</a:t>
            </a:r>
            <a:r>
              <a:rPr lang="en-US" sz="2400" b="0" i="0" dirty="0">
                <a:solidFill>
                  <a:schemeClr val="bg1"/>
                </a:solidFill>
                <a:effectLst/>
                <a:latin typeface="Times New Roman" panose="02020603050405020304" pitchFamily="18" charset="0"/>
                <a:cs typeface="Times New Roman" panose="02020603050405020304" pitchFamily="18" charset="0"/>
              </a:rPr>
              <a:t> in not acceptable.</a:t>
            </a:r>
          </a:p>
          <a:p>
            <a:pPr algn="l">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 8 percent people have difficulties in payments</a:t>
            </a:r>
            <a:r>
              <a:rPr lang="en-US" sz="2400" b="0" i="0" dirty="0">
                <a:solidFill>
                  <a:schemeClr val="bg1"/>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2400" b="0" i="0" dirty="0">
                <a:solidFill>
                  <a:schemeClr val="bg1"/>
                </a:solidFill>
                <a:effectLst/>
                <a:latin typeface="Times New Roman" panose="02020603050405020304" pitchFamily="18" charset="0"/>
                <a:cs typeface="Times New Roman" panose="02020603050405020304" pitchFamily="18" charset="0"/>
              </a:rPr>
              <a:t> It show that </a:t>
            </a:r>
            <a:r>
              <a:rPr lang="en-US" sz="2400" b="0" i="0" dirty="0" err="1">
                <a:solidFill>
                  <a:schemeClr val="bg1"/>
                </a:solidFill>
                <a:effectLst/>
                <a:latin typeface="Times New Roman" panose="02020603050405020304" pitchFamily="18" charset="0"/>
                <a:cs typeface="Times New Roman" panose="02020603050405020304" pitchFamily="18" charset="0"/>
              </a:rPr>
              <a:t>Amt_Goods_Price</a:t>
            </a:r>
            <a:r>
              <a:rPr lang="en-US" sz="2400" b="0" i="0" dirty="0">
                <a:solidFill>
                  <a:schemeClr val="bg1"/>
                </a:solidFill>
                <a:effectLst/>
                <a:latin typeface="Times New Roman" panose="02020603050405020304" pitchFamily="18" charset="0"/>
                <a:cs typeface="Times New Roman" panose="02020603050405020304" pitchFamily="18" charset="0"/>
              </a:rPr>
              <a:t> and </a:t>
            </a:r>
            <a:r>
              <a:rPr lang="en-US" sz="2400" b="0" i="0" dirty="0" err="1">
                <a:solidFill>
                  <a:schemeClr val="bg1"/>
                </a:solidFill>
                <a:effectLst/>
                <a:latin typeface="Times New Roman" panose="02020603050405020304" pitchFamily="18" charset="0"/>
                <a:cs typeface="Times New Roman" panose="02020603050405020304" pitchFamily="18" charset="0"/>
              </a:rPr>
              <a:t>Amt_Credit</a:t>
            </a:r>
            <a:r>
              <a:rPr lang="en-US" sz="2400" b="0" i="0" dirty="0">
                <a:solidFill>
                  <a:schemeClr val="bg1"/>
                </a:solidFill>
                <a:effectLst/>
                <a:latin typeface="Times New Roman" panose="02020603050405020304" pitchFamily="18" charset="0"/>
                <a:cs typeface="Times New Roman" panose="02020603050405020304" pitchFamily="18" charset="0"/>
              </a:rPr>
              <a:t> are the most correlated variable followed by </a:t>
            </a:r>
            <a:r>
              <a:rPr lang="en-US" sz="2400" b="0" i="0" dirty="0" err="1">
                <a:solidFill>
                  <a:schemeClr val="bg1"/>
                </a:solidFill>
                <a:effectLst/>
                <a:latin typeface="Times New Roman" panose="02020603050405020304" pitchFamily="18" charset="0"/>
                <a:cs typeface="Times New Roman" panose="02020603050405020304" pitchFamily="18" charset="0"/>
              </a:rPr>
              <a:t>Amt_Annuity</a:t>
            </a:r>
            <a:r>
              <a:rPr lang="en-US" sz="2400" b="0" i="0" dirty="0">
                <a:solidFill>
                  <a:schemeClr val="bg1"/>
                </a:solidFill>
                <a:effectLst/>
                <a:latin typeface="Times New Roman" panose="02020603050405020304" pitchFamily="18" charset="0"/>
                <a:cs typeface="Times New Roman" panose="02020603050405020304" pitchFamily="18" charset="0"/>
              </a:rPr>
              <a:t> &amp; </a:t>
            </a:r>
            <a:r>
              <a:rPr lang="en-US" sz="2400" b="0" i="0" dirty="0" err="1">
                <a:solidFill>
                  <a:schemeClr val="bg1"/>
                </a:solidFill>
                <a:effectLst/>
                <a:latin typeface="Times New Roman" panose="02020603050405020304" pitchFamily="18" charset="0"/>
                <a:cs typeface="Times New Roman" panose="02020603050405020304" pitchFamily="18" charset="0"/>
              </a:rPr>
              <a:t>Amt_Goods_price</a:t>
            </a:r>
            <a:r>
              <a:rPr lang="en-US" sz="2400" b="0" i="0" dirty="0">
                <a:solidFill>
                  <a:schemeClr val="bg1"/>
                </a:solidFill>
                <a:effectLst/>
                <a:latin typeface="Times New Roman" panose="02020603050405020304" pitchFamily="18" charset="0"/>
                <a:cs typeface="Times New Roman" panose="02020603050405020304" pitchFamily="18" charset="0"/>
              </a:rPr>
              <a:t> and </a:t>
            </a:r>
            <a:r>
              <a:rPr lang="en-US" sz="2400" b="0" i="0" dirty="0" err="1">
                <a:solidFill>
                  <a:schemeClr val="bg1"/>
                </a:solidFill>
                <a:effectLst/>
                <a:latin typeface="Times New Roman" panose="02020603050405020304" pitchFamily="18" charset="0"/>
                <a:cs typeface="Times New Roman" panose="02020603050405020304" pitchFamily="18" charset="0"/>
              </a:rPr>
              <a:t>Amt_Credit</a:t>
            </a:r>
            <a:r>
              <a:rPr lang="en-US" sz="2400" b="0" i="0" dirty="0">
                <a:solidFill>
                  <a:schemeClr val="bg1"/>
                </a:solidFill>
                <a:effectLst/>
                <a:latin typeface="Times New Roman" panose="02020603050405020304" pitchFamily="18" charset="0"/>
                <a:cs typeface="Times New Roman" panose="02020603050405020304" pitchFamily="18" charset="0"/>
              </a:rPr>
              <a:t> &amp; </a:t>
            </a:r>
            <a:r>
              <a:rPr lang="en-US" sz="2400" b="0" i="0" dirty="0" err="1">
                <a:solidFill>
                  <a:schemeClr val="bg1"/>
                </a:solidFill>
                <a:effectLst/>
                <a:latin typeface="Times New Roman" panose="02020603050405020304" pitchFamily="18" charset="0"/>
                <a:cs typeface="Times New Roman" panose="02020603050405020304" pitchFamily="18" charset="0"/>
              </a:rPr>
              <a:t>Amt_Annuity</a:t>
            </a:r>
            <a:r>
              <a:rPr lang="en-US" sz="2400" b="0" i="0" dirty="0">
                <a:solidFill>
                  <a:schemeClr val="bg1"/>
                </a:solidFill>
                <a:effectLst/>
                <a:latin typeface="Times New Roman" panose="02020603050405020304" pitchFamily="18" charset="0"/>
                <a:cs typeface="Times New Roman" panose="02020603050405020304" pitchFamily="18" charset="0"/>
              </a:rPr>
              <a:t>.</a:t>
            </a:r>
          </a:p>
          <a:p>
            <a:pPr algn="l">
              <a:buFont typeface="+mj-lt"/>
              <a:buAutoNum type="arabicPeriod"/>
            </a:pPr>
            <a:r>
              <a:rPr lang="en-US" sz="2400" dirty="0">
                <a:solidFill>
                  <a:schemeClr val="bg1"/>
                </a:solidFill>
                <a:latin typeface="Times New Roman" panose="02020603050405020304" pitchFamily="18" charset="0"/>
                <a:cs typeface="Times New Roman" panose="02020603050405020304" pitchFamily="18" charset="0"/>
              </a:rPr>
              <a:t> A</a:t>
            </a:r>
            <a:r>
              <a:rPr lang="en-US" sz="2400" b="0" i="0" dirty="0">
                <a:solidFill>
                  <a:schemeClr val="bg1"/>
                </a:solidFill>
                <a:effectLst/>
                <a:latin typeface="Times New Roman" panose="02020603050405020304" pitchFamily="18" charset="0"/>
                <a:cs typeface="Times New Roman" panose="02020603050405020304" pitchFamily="18" charset="0"/>
              </a:rPr>
              <a:t>lthough Females are more difficulties with payment but percentage wise it is male who face difficulties in payments.</a:t>
            </a:r>
          </a:p>
          <a:p>
            <a:pPr algn="l">
              <a:buFont typeface="+mj-lt"/>
              <a:buAutoNum type="arabicPeriod"/>
            </a:pPr>
            <a:r>
              <a:rPr lang="en-US" sz="2400" b="0" i="0" dirty="0">
                <a:solidFill>
                  <a:schemeClr val="bg1"/>
                </a:solidFill>
                <a:effectLst/>
                <a:latin typeface="Times New Roman" panose="02020603050405020304" pitchFamily="18" charset="0"/>
                <a:cs typeface="Times New Roman" panose="02020603050405020304" pitchFamily="18" charset="0"/>
              </a:rPr>
              <a:t> Here are more females than males. The ratio of male and female in around 1:2.</a:t>
            </a:r>
          </a:p>
          <a:p>
            <a:pPr algn="l">
              <a:buFont typeface="+mj-lt"/>
              <a:buAutoNum type="arabicPeriod"/>
            </a:pPr>
            <a:r>
              <a:rPr lang="en-US" sz="2400" b="0" i="0" dirty="0">
                <a:solidFill>
                  <a:schemeClr val="bg1"/>
                </a:solidFill>
                <a:effectLst/>
                <a:latin typeface="Times New Roman" panose="02020603050405020304" pitchFamily="18" charset="0"/>
                <a:cs typeface="Times New Roman" panose="02020603050405020304" pitchFamily="18" charset="0"/>
              </a:rPr>
              <a:t>The average of the income for male is more as compared to female.</a:t>
            </a:r>
          </a:p>
          <a:p>
            <a:pPr algn="l">
              <a:buFont typeface="+mj-lt"/>
              <a:buAutoNum type="arabicPeriod"/>
            </a:pPr>
            <a:r>
              <a:rPr lang="en-US" sz="2400" b="0" i="0" dirty="0">
                <a:solidFill>
                  <a:schemeClr val="bg1"/>
                </a:solidFill>
                <a:effectLst/>
                <a:latin typeface="Times New Roman" panose="02020603050405020304" pitchFamily="18" charset="0"/>
                <a:cs typeface="Times New Roman" panose="02020603050405020304" pitchFamily="18" charset="0"/>
              </a:rPr>
              <a:t>Academic degree holder apply for the loan most.</a:t>
            </a:r>
          </a:p>
          <a:p>
            <a:pPr algn="l">
              <a:buFont typeface="+mj-lt"/>
              <a:buAutoNum type="arabicPeriod"/>
            </a:pPr>
            <a:r>
              <a:rPr lang="en-US" sz="2400" b="0" i="0" dirty="0">
                <a:solidFill>
                  <a:schemeClr val="bg1"/>
                </a:solidFill>
                <a:effectLst/>
                <a:latin typeface="Times New Roman" panose="02020603050405020304" pitchFamily="18" charset="0"/>
                <a:cs typeface="Times New Roman" panose="02020603050405020304" pitchFamily="18" charset="0"/>
              </a:rPr>
              <a:t>Academic degree holder ask for more credit as compare to other educational background.</a:t>
            </a:r>
          </a:p>
          <a:p>
            <a:pPr algn="l">
              <a:buFont typeface="+mj-lt"/>
              <a:buAutoNum type="arabicPeriod"/>
            </a:pPr>
            <a:r>
              <a:rPr lang="en-US" sz="2400" b="0" i="0" dirty="0">
                <a:solidFill>
                  <a:schemeClr val="bg1"/>
                </a:solidFill>
                <a:effectLst/>
                <a:latin typeface="Times New Roman" panose="02020603050405020304" pitchFamily="18" charset="0"/>
                <a:cs typeface="Times New Roman" panose="02020603050405020304" pitchFamily="18" charset="0"/>
              </a:rPr>
              <a:t>Male ask for greater money for loan as compare to the female.</a:t>
            </a:r>
          </a:p>
        </p:txBody>
      </p:sp>
    </p:spTree>
    <p:extLst>
      <p:ext uri="{BB962C8B-B14F-4D97-AF65-F5344CB8AC3E}">
        <p14:creationId xmlns:p14="http://schemas.microsoft.com/office/powerpoint/2010/main" val="116985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an talks by phone">
            <a:extLst>
              <a:ext uri="{FF2B5EF4-FFF2-40B4-BE49-F238E27FC236}">
                <a16:creationId xmlns:a16="http://schemas.microsoft.com/office/drawing/2014/main" id="{EA4A3639-F9B9-4B3D-896B-128B8F77F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5" name="object 3" descr="Blue rectangle">
            <a:extLst>
              <a:ext uri="{FF2B5EF4-FFF2-40B4-BE49-F238E27FC236}">
                <a16:creationId xmlns:a16="http://schemas.microsoft.com/office/drawing/2014/main" id="{3544D2CA-9A07-47BD-B1E4-88366F5FCD45}"/>
              </a:ext>
            </a:extLst>
          </p:cNvPr>
          <p:cNvSpPr/>
          <p:nvPr/>
        </p:nvSpPr>
        <p:spPr>
          <a:xfrm>
            <a:off x="-82776" y="0"/>
            <a:ext cx="12274775"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160AF24A-ACB5-4319-9371-B0D71908A725}"/>
              </a:ext>
            </a:extLst>
          </p:cNvPr>
          <p:cNvSpPr>
            <a:spLocks noGrp="1"/>
          </p:cNvSpPr>
          <p:nvPr>
            <p:ph type="title"/>
          </p:nvPr>
        </p:nvSpPr>
        <p:spPr>
          <a:xfrm>
            <a:off x="822702" y="6758"/>
            <a:ext cx="10515600" cy="1325563"/>
          </a:xfrm>
        </p:spPr>
        <p:txBody>
          <a:bodyPr>
            <a:normAutofit/>
          </a:bodyPr>
          <a:lstStyle/>
          <a:p>
            <a:r>
              <a:rPr lang="en-US" dirty="0">
                <a:solidFill>
                  <a:schemeClr val="bg1"/>
                </a:solidFill>
              </a:rPr>
              <a:t>Result:</a:t>
            </a:r>
          </a:p>
        </p:txBody>
      </p:sp>
      <p:sp>
        <p:nvSpPr>
          <p:cNvPr id="3" name="Slide Number Placeholder 2">
            <a:extLst>
              <a:ext uri="{FF2B5EF4-FFF2-40B4-BE49-F238E27FC236}">
                <a16:creationId xmlns:a16="http://schemas.microsoft.com/office/drawing/2014/main" id="{549181BA-BE91-4062-B6BE-B8C10EBD587B}"/>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9" name="object 18" descr="Beige rectangle">
            <a:extLst>
              <a:ext uri="{FF2B5EF4-FFF2-40B4-BE49-F238E27FC236}">
                <a16:creationId xmlns:a16="http://schemas.microsoft.com/office/drawing/2014/main" id="{2D844B0B-BA7B-4E53-BCA1-628F65C6A4CA}"/>
              </a:ext>
            </a:extLst>
          </p:cNvPr>
          <p:cNvSpPr/>
          <p:nvPr/>
        </p:nvSpPr>
        <p:spPr>
          <a:xfrm flipV="1">
            <a:off x="933203" y="774430"/>
            <a:ext cx="1250161" cy="102647"/>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7" name="TextBox 6">
            <a:extLst>
              <a:ext uri="{FF2B5EF4-FFF2-40B4-BE49-F238E27FC236}">
                <a16:creationId xmlns:a16="http://schemas.microsoft.com/office/drawing/2014/main" id="{80275BE9-6332-231C-CCD5-3CC6FFE6E04C}"/>
              </a:ext>
            </a:extLst>
          </p:cNvPr>
          <p:cNvSpPr txBox="1"/>
          <p:nvPr/>
        </p:nvSpPr>
        <p:spPr>
          <a:xfrm>
            <a:off x="853698" y="1845505"/>
            <a:ext cx="10484604" cy="2062103"/>
          </a:xfrm>
          <a:prstGeom prst="rect">
            <a:avLst/>
          </a:prstGeom>
          <a:noFill/>
        </p:spPr>
        <p:txBody>
          <a:bodyPr wrap="square" rtlCol="0">
            <a:spAutoFit/>
          </a:bodyPr>
          <a:lstStyle/>
          <a:p>
            <a:pPr algn="just"/>
            <a:r>
              <a:rPr lang="en-US" sz="3200" b="0" i="0" dirty="0">
                <a:solidFill>
                  <a:schemeClr val="bg1"/>
                </a:solidFill>
                <a:effectLst/>
                <a:latin typeface="Times New Roman" panose="02020603050405020304" pitchFamily="18" charset="0"/>
                <a:cs typeface="Times New Roman" panose="02020603050405020304" pitchFamily="18" charset="0"/>
              </a:rPr>
              <a:t>Through this project, I was able to gain valuable insights into the factors that influence loan default and develop a basic understanding of risk analytics in the banking and financial services sector. What I find is on next pages.</a:t>
            </a:r>
            <a:endParaRPr lang="en-IN"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762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Man talks by phone">
            <a:extLst>
              <a:ext uri="{FF2B5EF4-FFF2-40B4-BE49-F238E27FC236}">
                <a16:creationId xmlns:a16="http://schemas.microsoft.com/office/drawing/2014/main" id="{EA4A3639-F9B9-4B3D-896B-128B8F77FAC9}"/>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6758"/>
            <a:ext cx="12191999" cy="6857999"/>
          </a:xfrm>
          <a:prstGeom prst="rect">
            <a:avLst/>
          </a:prstGeom>
        </p:spPr>
      </p:pic>
      <p:sp>
        <p:nvSpPr>
          <p:cNvPr id="2" name="Title 1">
            <a:extLst>
              <a:ext uri="{FF2B5EF4-FFF2-40B4-BE49-F238E27FC236}">
                <a16:creationId xmlns:a16="http://schemas.microsoft.com/office/drawing/2014/main" id="{160AF24A-ACB5-4319-9371-B0D71908A725}"/>
              </a:ext>
            </a:extLst>
          </p:cNvPr>
          <p:cNvSpPr>
            <a:spLocks noGrp="1"/>
          </p:cNvSpPr>
          <p:nvPr>
            <p:ph type="title"/>
          </p:nvPr>
        </p:nvSpPr>
        <p:spPr>
          <a:xfrm>
            <a:off x="822702" y="6758"/>
            <a:ext cx="10515600" cy="1325563"/>
          </a:xfrm>
        </p:spPr>
        <p:txBody>
          <a:bodyPr>
            <a:normAutofit fontScale="90000"/>
          </a:bodyPr>
          <a:lstStyle/>
          <a:p>
            <a:pPr algn="just"/>
            <a:r>
              <a:rPr lang="en-US" dirty="0">
                <a:solidFill>
                  <a:srgbClr val="0090A2"/>
                </a:solidFill>
              </a:rPr>
              <a:t>Present the overall approach of the analysis. Mention the problem statement and the analysis approach briefly</a:t>
            </a:r>
          </a:p>
        </p:txBody>
      </p:sp>
      <p:sp>
        <p:nvSpPr>
          <p:cNvPr id="9" name="object 18" descr="Beige rectangle">
            <a:extLst>
              <a:ext uri="{FF2B5EF4-FFF2-40B4-BE49-F238E27FC236}">
                <a16:creationId xmlns:a16="http://schemas.microsoft.com/office/drawing/2014/main" id="{2D844B0B-BA7B-4E53-BCA1-628F65C6A4CA}"/>
              </a:ext>
            </a:extLst>
          </p:cNvPr>
          <p:cNvSpPr/>
          <p:nvPr/>
        </p:nvSpPr>
        <p:spPr>
          <a:xfrm flipV="1">
            <a:off x="822701" y="989035"/>
            <a:ext cx="10546597" cy="144000"/>
          </a:xfrm>
          <a:custGeom>
            <a:avLst/>
            <a:gdLst/>
            <a:ahLst/>
            <a:cxnLst/>
            <a:rect l="l" t="t" r="r" b="b"/>
            <a:pathLst>
              <a:path w="3218815">
                <a:moveTo>
                  <a:pt x="0" y="0"/>
                </a:moveTo>
                <a:lnTo>
                  <a:pt x="3218395" y="0"/>
                </a:lnTo>
              </a:path>
            </a:pathLst>
          </a:custGeom>
          <a:ln>
            <a:solidFill>
              <a:srgbClr val="FFC000"/>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sp>
        <p:nvSpPr>
          <p:cNvPr id="7" name="TextBox 6">
            <a:extLst>
              <a:ext uri="{FF2B5EF4-FFF2-40B4-BE49-F238E27FC236}">
                <a16:creationId xmlns:a16="http://schemas.microsoft.com/office/drawing/2014/main" id="{80275BE9-6332-231C-CCD5-3CC6FFE6E04C}"/>
              </a:ext>
            </a:extLst>
          </p:cNvPr>
          <p:cNvSpPr txBox="1"/>
          <p:nvPr/>
        </p:nvSpPr>
        <p:spPr>
          <a:xfrm>
            <a:off x="853698" y="1845505"/>
            <a:ext cx="10484604" cy="3539430"/>
          </a:xfrm>
          <a:prstGeom prst="rect">
            <a:avLst/>
          </a:prstGeom>
          <a:noFill/>
        </p:spPr>
        <p:txBody>
          <a:bodyPr wrap="square" rtlCol="0">
            <a:spAutoFit/>
          </a:bodyPr>
          <a:lstStyle/>
          <a:p>
            <a:pPr algn="just"/>
            <a:r>
              <a:rPr lang="en-US" sz="3200" b="0" i="0" dirty="0">
                <a:solidFill>
                  <a:schemeClr val="tx1">
                    <a:lumMod val="95000"/>
                    <a:lumOff val="5000"/>
                  </a:schemeClr>
                </a:solidFill>
                <a:effectLst/>
                <a:latin typeface="Times New Roman" panose="02020603050405020304" pitchFamily="18" charset="0"/>
                <a:cs typeface="Times New Roman" panose="02020603050405020304" pitchFamily="18" charset="0"/>
              </a:rPr>
              <a:t>The project was executed by first performing data cleaning and preprocessing, followed by exploratory data analysis (EDA). During EDA, various statistical and visualization techniques were used to gain insights into the data and identify patterns related to loan default. The data was also analyzed in conjunction with the data dictionary and domain research on risk analytics.</a:t>
            </a:r>
            <a:endParaRPr lang="en-IN" sz="32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26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Identify the missing data and use appropriate method to deal with it. (Remove columns/or replace it with an appropriate value):</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1077045"/>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pic>
        <p:nvPicPr>
          <p:cNvPr id="13" name="Picture 12">
            <a:extLst>
              <a:ext uri="{FF2B5EF4-FFF2-40B4-BE49-F238E27FC236}">
                <a16:creationId xmlns:a16="http://schemas.microsoft.com/office/drawing/2014/main" id="{7A024C5D-63E5-EA45-A94B-3E5FD8545173}"/>
              </a:ext>
            </a:extLst>
          </p:cNvPr>
          <p:cNvPicPr>
            <a:picLocks noChangeAspect="1"/>
          </p:cNvPicPr>
          <p:nvPr/>
        </p:nvPicPr>
        <p:blipFill>
          <a:blip r:embed="rId3"/>
          <a:stretch>
            <a:fillRect/>
          </a:stretch>
        </p:blipFill>
        <p:spPr>
          <a:xfrm>
            <a:off x="1083957" y="1568723"/>
            <a:ext cx="2834886" cy="3254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981E718D-2159-BBB6-3F56-100A2F138D08}"/>
              </a:ext>
            </a:extLst>
          </p:cNvPr>
          <p:cNvPicPr>
            <a:picLocks noChangeAspect="1"/>
          </p:cNvPicPr>
          <p:nvPr/>
        </p:nvPicPr>
        <p:blipFill>
          <a:blip r:embed="rId4"/>
          <a:stretch>
            <a:fillRect/>
          </a:stretch>
        </p:blipFill>
        <p:spPr>
          <a:xfrm>
            <a:off x="4600272" y="1568723"/>
            <a:ext cx="1685466" cy="32540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TextBox 17">
            <a:extLst>
              <a:ext uri="{FF2B5EF4-FFF2-40B4-BE49-F238E27FC236}">
                <a16:creationId xmlns:a16="http://schemas.microsoft.com/office/drawing/2014/main" id="{160D62A4-9CCE-28F4-C42C-13BBFCFCAB46}"/>
              </a:ext>
            </a:extLst>
          </p:cNvPr>
          <p:cNvSpPr txBox="1"/>
          <p:nvPr/>
        </p:nvSpPr>
        <p:spPr>
          <a:xfrm>
            <a:off x="6512768" y="1475593"/>
            <a:ext cx="4972117" cy="1477328"/>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Delete the row which has blank </a:t>
            </a:r>
            <a:r>
              <a:rPr lang="en-IN" dirty="0" err="1">
                <a:solidFill>
                  <a:srgbClr val="0090A2"/>
                </a:solidFill>
                <a:latin typeface="Times New Roman" panose="02020603050405020304" pitchFamily="18" charset="0"/>
                <a:cs typeface="Times New Roman" panose="02020603050405020304" pitchFamily="18" charset="0"/>
              </a:rPr>
              <a:t>vlues</a:t>
            </a:r>
            <a:r>
              <a:rPr lang="en-IN" dirty="0">
                <a:solidFill>
                  <a:srgbClr val="0090A2"/>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In some column such as </a:t>
            </a:r>
            <a:r>
              <a:rPr lang="en-IN" dirty="0" err="1">
                <a:solidFill>
                  <a:srgbClr val="0090A2"/>
                </a:solidFill>
                <a:latin typeface="Times New Roman" panose="02020603050405020304" pitchFamily="18" charset="0"/>
                <a:cs typeface="Times New Roman" panose="02020603050405020304" pitchFamily="18" charset="0"/>
              </a:rPr>
              <a:t>occupation_type</a:t>
            </a:r>
            <a:r>
              <a:rPr lang="en-IN" dirty="0">
                <a:solidFill>
                  <a:srgbClr val="0090A2"/>
                </a:solidFill>
                <a:latin typeface="Times New Roman" panose="02020603050405020304" pitchFamily="18" charset="0"/>
                <a:cs typeface="Times New Roman" panose="02020603050405020304" pitchFamily="18" charset="0"/>
              </a:rPr>
              <a:t> with blank values in replaced with </a:t>
            </a:r>
            <a:r>
              <a:rPr lang="en-IN" dirty="0" err="1">
                <a:solidFill>
                  <a:srgbClr val="0090A2"/>
                </a:solidFill>
                <a:latin typeface="Times New Roman" panose="02020603050405020304" pitchFamily="18" charset="0"/>
                <a:cs typeface="Times New Roman" panose="02020603050405020304" pitchFamily="18" charset="0"/>
              </a:rPr>
              <a:t>unkown</a:t>
            </a:r>
            <a:r>
              <a:rPr lang="en-IN" dirty="0">
                <a:solidFill>
                  <a:srgbClr val="0090A2"/>
                </a:solidFill>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Delete some columns which is not required in the analysis.</a:t>
            </a:r>
          </a:p>
        </p:txBody>
      </p:sp>
    </p:spTree>
    <p:extLst>
      <p:ext uri="{BB962C8B-B14F-4D97-AF65-F5344CB8AC3E}">
        <p14:creationId xmlns:p14="http://schemas.microsoft.com/office/powerpoint/2010/main" val="1276056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Identify if there are outliers in the dataset. Also, mention why do you think it is an outlier:</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955744"/>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sp>
        <p:nvSpPr>
          <p:cNvPr id="18" name="TextBox 17">
            <a:extLst>
              <a:ext uri="{FF2B5EF4-FFF2-40B4-BE49-F238E27FC236}">
                <a16:creationId xmlns:a16="http://schemas.microsoft.com/office/drawing/2014/main" id="{160D62A4-9CCE-28F4-C42C-13BBFCFCAB46}"/>
              </a:ext>
            </a:extLst>
          </p:cNvPr>
          <p:cNvSpPr txBox="1"/>
          <p:nvPr/>
        </p:nvSpPr>
        <p:spPr>
          <a:xfrm>
            <a:off x="6830010" y="2505670"/>
            <a:ext cx="3900194" cy="2585323"/>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SK_ID_CURR 114967 is the outlier because his credit is very less as compare to his income.</a:t>
            </a:r>
          </a:p>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In second graph SK_ID_CURR 120926 is the outlier with respect to amount goods price and amount annuity.</a:t>
            </a:r>
          </a:p>
          <a:p>
            <a:pPr marL="285750" indent="-285750" algn="just">
              <a:buFont typeface="Arial" panose="020B0604020202020204" pitchFamily="34" charset="0"/>
              <a:buChar char="•"/>
            </a:pPr>
            <a:r>
              <a:rPr lang="en-IN" dirty="0">
                <a:solidFill>
                  <a:srgbClr val="0090A2"/>
                </a:solidFill>
                <a:latin typeface="Times New Roman" panose="02020603050405020304" pitchFamily="18" charset="0"/>
                <a:cs typeface="Times New Roman" panose="02020603050405020304" pitchFamily="18" charset="0"/>
              </a:rPr>
              <a:t>Scatter Plot is used for getting the outliers.</a:t>
            </a:r>
          </a:p>
        </p:txBody>
      </p:sp>
      <p:pic>
        <p:nvPicPr>
          <p:cNvPr id="2" name="Picture 1">
            <a:extLst>
              <a:ext uri="{FF2B5EF4-FFF2-40B4-BE49-F238E27FC236}">
                <a16:creationId xmlns:a16="http://schemas.microsoft.com/office/drawing/2014/main" id="{7C688EF8-7323-B36E-8569-A17762049927}"/>
              </a:ext>
            </a:extLst>
          </p:cNvPr>
          <p:cNvPicPr>
            <a:picLocks noChangeAspect="1"/>
          </p:cNvPicPr>
          <p:nvPr/>
        </p:nvPicPr>
        <p:blipFill>
          <a:blip r:embed="rId3"/>
          <a:stretch>
            <a:fillRect/>
          </a:stretch>
        </p:blipFill>
        <p:spPr>
          <a:xfrm>
            <a:off x="822701" y="1357042"/>
            <a:ext cx="4318634" cy="2524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165203A-CC70-56E5-361E-5A6672C38A74}"/>
              </a:ext>
            </a:extLst>
          </p:cNvPr>
          <p:cNvPicPr>
            <a:picLocks noChangeAspect="1"/>
          </p:cNvPicPr>
          <p:nvPr/>
        </p:nvPicPr>
        <p:blipFill>
          <a:blip r:embed="rId4"/>
          <a:stretch>
            <a:fillRect/>
          </a:stretch>
        </p:blipFill>
        <p:spPr>
          <a:xfrm>
            <a:off x="828940" y="4134483"/>
            <a:ext cx="4312395" cy="2542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04431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9267DFD-0071-A496-4229-046C7D9C90A7}"/>
              </a:ext>
            </a:extLst>
          </p:cNvPr>
          <p:cNvSpPr txBox="1">
            <a:spLocks/>
          </p:cNvSpPr>
          <p:nvPr/>
        </p:nvSpPr>
        <p:spPr>
          <a:xfrm>
            <a:off x="822702" y="62744"/>
            <a:ext cx="10515600" cy="112627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just"/>
            <a:r>
              <a:rPr lang="en-US" dirty="0">
                <a:solidFill>
                  <a:srgbClr val="0090A2"/>
                </a:solidFill>
              </a:rPr>
              <a:t>Identify if there is data imbalance in the data. Find the ratio of data imbalance:</a:t>
            </a:r>
          </a:p>
        </p:txBody>
      </p:sp>
      <p:sp>
        <p:nvSpPr>
          <p:cNvPr id="11" name="object 18" descr="Beige rectangle">
            <a:extLst>
              <a:ext uri="{FF2B5EF4-FFF2-40B4-BE49-F238E27FC236}">
                <a16:creationId xmlns:a16="http://schemas.microsoft.com/office/drawing/2014/main" id="{17F7A7B6-9372-F8C3-BCD1-9409498AD243}"/>
              </a:ext>
            </a:extLst>
          </p:cNvPr>
          <p:cNvSpPr/>
          <p:nvPr/>
        </p:nvSpPr>
        <p:spPr>
          <a:xfrm flipV="1">
            <a:off x="822701" y="1077045"/>
            <a:ext cx="10546597" cy="144000"/>
          </a:xfrm>
          <a:custGeom>
            <a:avLst/>
            <a:gdLst/>
            <a:ahLst/>
            <a:cxnLst/>
            <a:rect l="l" t="t" r="r" b="b"/>
            <a:pathLst>
              <a:path w="3218815">
                <a:moveTo>
                  <a:pt x="0" y="0"/>
                </a:moveTo>
                <a:lnTo>
                  <a:pt x="3218395" y="0"/>
                </a:lnTo>
              </a:path>
            </a:pathLst>
          </a:custGeom>
          <a:ln>
            <a:solidFill>
              <a:srgbClr val="0090A2"/>
            </a:solidFill>
          </a:ln>
        </p:spPr>
        <p:style>
          <a:lnRef idx="3">
            <a:schemeClr val="accent5"/>
          </a:lnRef>
          <a:fillRef idx="0">
            <a:schemeClr val="accent5"/>
          </a:fillRef>
          <a:effectRef idx="2">
            <a:schemeClr val="accent5"/>
          </a:effectRef>
          <a:fontRef idx="minor">
            <a:schemeClr val="tx1"/>
          </a:fontRef>
        </p:style>
        <p:txBody>
          <a:bodyPr wrap="square" lIns="0" tIns="0" rIns="0" bIns="0" rtlCol="0"/>
          <a:lstStyle/>
          <a:p>
            <a:endParaRPr lang="en-US" dirty="0">
              <a:ln>
                <a:solidFill>
                  <a:srgbClr val="FFC000"/>
                </a:solidFill>
              </a:ln>
            </a:endParaRPr>
          </a:p>
        </p:txBody>
      </p:sp>
      <p:pic>
        <p:nvPicPr>
          <p:cNvPr id="13" name="Picture 12">
            <a:extLst>
              <a:ext uri="{FF2B5EF4-FFF2-40B4-BE49-F238E27FC236}">
                <a16:creationId xmlns:a16="http://schemas.microsoft.com/office/drawing/2014/main" id="{771A5F87-6DA1-B617-0581-5E0E51B14984}"/>
              </a:ext>
            </a:extLst>
          </p:cNvPr>
          <p:cNvPicPr>
            <a:picLocks noChangeAspect="1"/>
          </p:cNvPicPr>
          <p:nvPr/>
        </p:nvPicPr>
        <p:blipFill>
          <a:blip r:embed="rId3"/>
          <a:stretch>
            <a:fillRect/>
          </a:stretch>
        </p:blipFill>
        <p:spPr>
          <a:xfrm>
            <a:off x="831155" y="1277410"/>
            <a:ext cx="3118249" cy="1512444"/>
          </a:xfrm>
          <a:prstGeom prst="rect">
            <a:avLst/>
          </a:prstGeom>
        </p:spPr>
      </p:pic>
      <p:pic>
        <p:nvPicPr>
          <p:cNvPr id="15" name="Picture 14">
            <a:extLst>
              <a:ext uri="{FF2B5EF4-FFF2-40B4-BE49-F238E27FC236}">
                <a16:creationId xmlns:a16="http://schemas.microsoft.com/office/drawing/2014/main" id="{E105417C-07D2-CC45-4BF5-C3668D5A2C39}"/>
              </a:ext>
            </a:extLst>
          </p:cNvPr>
          <p:cNvPicPr>
            <a:picLocks noChangeAspect="1"/>
          </p:cNvPicPr>
          <p:nvPr/>
        </p:nvPicPr>
        <p:blipFill>
          <a:blip r:embed="rId4"/>
          <a:stretch>
            <a:fillRect/>
          </a:stretch>
        </p:blipFill>
        <p:spPr>
          <a:xfrm>
            <a:off x="822701" y="3841804"/>
            <a:ext cx="3141593" cy="905923"/>
          </a:xfrm>
          <a:prstGeom prst="rect">
            <a:avLst/>
          </a:prstGeom>
        </p:spPr>
      </p:pic>
      <p:pic>
        <p:nvPicPr>
          <p:cNvPr id="17" name="Picture 16">
            <a:extLst>
              <a:ext uri="{FF2B5EF4-FFF2-40B4-BE49-F238E27FC236}">
                <a16:creationId xmlns:a16="http://schemas.microsoft.com/office/drawing/2014/main" id="{AAA0E6BF-781B-1E3D-4A5D-4B797854459C}"/>
              </a:ext>
            </a:extLst>
          </p:cNvPr>
          <p:cNvPicPr>
            <a:picLocks noChangeAspect="1"/>
          </p:cNvPicPr>
          <p:nvPr/>
        </p:nvPicPr>
        <p:blipFill>
          <a:blip r:embed="rId5"/>
          <a:stretch>
            <a:fillRect/>
          </a:stretch>
        </p:blipFill>
        <p:spPr>
          <a:xfrm>
            <a:off x="831155" y="2846219"/>
            <a:ext cx="3127588" cy="905922"/>
          </a:xfrm>
          <a:prstGeom prst="rect">
            <a:avLst/>
          </a:prstGeom>
        </p:spPr>
      </p:pic>
      <p:sp>
        <p:nvSpPr>
          <p:cNvPr id="19" name="TextBox 18">
            <a:extLst>
              <a:ext uri="{FF2B5EF4-FFF2-40B4-BE49-F238E27FC236}">
                <a16:creationId xmlns:a16="http://schemas.microsoft.com/office/drawing/2014/main" id="{B0F537A2-8507-7E8B-2FB3-53E9774FF6B4}"/>
              </a:ext>
            </a:extLst>
          </p:cNvPr>
          <p:cNvSpPr txBox="1"/>
          <p:nvPr/>
        </p:nvSpPr>
        <p:spPr>
          <a:xfrm>
            <a:off x="4068148" y="1277409"/>
            <a:ext cx="6671388" cy="1200329"/>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tx1">
                    <a:lumMod val="95000"/>
                    <a:lumOff val="5000"/>
                  </a:schemeClr>
                </a:solidFill>
              </a:rPr>
              <a:t>Pivot table is used for checking the data imbalance. Here data is imbalanced as most of the data is from the working Income Type where as very less for business. The ration for working and business income type is 31000:2</a:t>
            </a:r>
          </a:p>
        </p:txBody>
      </p:sp>
      <p:sp>
        <p:nvSpPr>
          <p:cNvPr id="20" name="TextBox 19">
            <a:extLst>
              <a:ext uri="{FF2B5EF4-FFF2-40B4-BE49-F238E27FC236}">
                <a16:creationId xmlns:a16="http://schemas.microsoft.com/office/drawing/2014/main" id="{741E2BF4-EFB0-6DC2-D424-8E41F9E1B702}"/>
              </a:ext>
            </a:extLst>
          </p:cNvPr>
          <p:cNvSpPr txBox="1"/>
          <p:nvPr/>
        </p:nvSpPr>
        <p:spPr>
          <a:xfrm>
            <a:off x="4058817" y="2854295"/>
            <a:ext cx="6680719" cy="923330"/>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tx1">
                    <a:lumMod val="95000"/>
                    <a:lumOff val="5000"/>
                  </a:schemeClr>
                </a:solidFill>
              </a:rPr>
              <a:t>Here data is imbalanced because most of the House type is block of flats and others are very less. The ratio of block of flats and other house type is 124:2</a:t>
            </a:r>
          </a:p>
        </p:txBody>
      </p:sp>
      <p:sp>
        <p:nvSpPr>
          <p:cNvPr id="21" name="TextBox 20">
            <a:extLst>
              <a:ext uri="{FF2B5EF4-FFF2-40B4-BE49-F238E27FC236}">
                <a16:creationId xmlns:a16="http://schemas.microsoft.com/office/drawing/2014/main" id="{06807B05-BA98-0894-236C-5E2BBC20E68D}"/>
              </a:ext>
            </a:extLst>
          </p:cNvPr>
          <p:cNvSpPr txBox="1"/>
          <p:nvPr/>
        </p:nvSpPr>
        <p:spPr>
          <a:xfrm>
            <a:off x="4058817" y="3918598"/>
            <a:ext cx="6690049" cy="923330"/>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tx1">
                    <a:lumMod val="95000"/>
                    <a:lumOff val="5000"/>
                  </a:schemeClr>
                </a:solidFill>
              </a:rPr>
              <a:t>Here data is imbalanced because most of the data is has education type and very less for academic degree their ratio is 1332:1</a:t>
            </a:r>
          </a:p>
        </p:txBody>
      </p:sp>
      <p:pic>
        <p:nvPicPr>
          <p:cNvPr id="23" name="Picture 22">
            <a:extLst>
              <a:ext uri="{FF2B5EF4-FFF2-40B4-BE49-F238E27FC236}">
                <a16:creationId xmlns:a16="http://schemas.microsoft.com/office/drawing/2014/main" id="{C4A168EE-5AFB-C8FB-8179-319E94589DD0}"/>
              </a:ext>
            </a:extLst>
          </p:cNvPr>
          <p:cNvPicPr>
            <a:picLocks noChangeAspect="1"/>
          </p:cNvPicPr>
          <p:nvPr/>
        </p:nvPicPr>
        <p:blipFill>
          <a:blip r:embed="rId6"/>
          <a:stretch>
            <a:fillRect/>
          </a:stretch>
        </p:blipFill>
        <p:spPr>
          <a:xfrm>
            <a:off x="831155" y="4901023"/>
            <a:ext cx="3141593" cy="1274998"/>
          </a:xfrm>
          <a:prstGeom prst="rect">
            <a:avLst/>
          </a:prstGeom>
        </p:spPr>
      </p:pic>
      <p:sp>
        <p:nvSpPr>
          <p:cNvPr id="24" name="TextBox 23">
            <a:extLst>
              <a:ext uri="{FF2B5EF4-FFF2-40B4-BE49-F238E27FC236}">
                <a16:creationId xmlns:a16="http://schemas.microsoft.com/office/drawing/2014/main" id="{2549DB99-1E32-A1AA-7763-D0BE1EBACA04}"/>
              </a:ext>
            </a:extLst>
          </p:cNvPr>
          <p:cNvSpPr txBox="1"/>
          <p:nvPr/>
        </p:nvSpPr>
        <p:spPr>
          <a:xfrm>
            <a:off x="4068148" y="4983255"/>
            <a:ext cx="6690049" cy="646331"/>
          </a:xfrm>
          <a:prstGeom prst="rect">
            <a:avLst/>
          </a:prstGeom>
          <a:noFill/>
        </p:spPr>
        <p:txBody>
          <a:bodyPr wrap="square" rtlCol="0">
            <a:spAutoFit/>
          </a:bodyPr>
          <a:lstStyle/>
          <a:p>
            <a:pPr marL="285750" indent="-285750" algn="just">
              <a:buFont typeface="Arial" panose="020B0604020202020204" pitchFamily="34" charset="0"/>
              <a:buChar char="•"/>
            </a:pPr>
            <a:r>
              <a:rPr lang="en-IN" dirty="0">
                <a:solidFill>
                  <a:schemeClr val="tx1">
                    <a:lumMod val="95000"/>
                    <a:lumOff val="5000"/>
                  </a:schemeClr>
                </a:solidFill>
              </a:rPr>
              <a:t>Here are more females than males. The ratio of male and female in around 1:2.</a:t>
            </a:r>
          </a:p>
        </p:txBody>
      </p:sp>
    </p:spTree>
    <p:extLst>
      <p:ext uri="{BB962C8B-B14F-4D97-AF65-F5344CB8AC3E}">
        <p14:creationId xmlns:p14="http://schemas.microsoft.com/office/powerpoint/2010/main" val="4261400459"/>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2DDA16B-F3AC-4A5B-9F5F-6F5A8F47A9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1920</TotalTime>
  <Words>1241</Words>
  <Application>Microsoft Office PowerPoint</Application>
  <PresentationFormat>Widescreen</PresentationFormat>
  <Paragraphs>93</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Arial </vt:lpstr>
      <vt:lpstr>Calibri</vt:lpstr>
      <vt:lpstr>Gill Sans MT</vt:lpstr>
      <vt:lpstr>Times New Roman</vt:lpstr>
      <vt:lpstr>Office Theme</vt:lpstr>
      <vt:lpstr>Bank Loan Case Study</vt:lpstr>
      <vt:lpstr>Project Description:</vt:lpstr>
      <vt:lpstr>Tech-Stack Used:</vt:lpstr>
      <vt:lpstr>Insights:</vt:lpstr>
      <vt:lpstr>Result:</vt:lpstr>
      <vt:lpstr>Present the overall approach of the analysis. Mention the problem statement and the analysis approach briefly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Case Study</dc:title>
  <dc:creator>Rajat Panwan</dc:creator>
  <cp:lastModifiedBy>rajat pawan</cp:lastModifiedBy>
  <cp:revision>3</cp:revision>
  <dcterms:created xsi:type="dcterms:W3CDTF">2023-03-17T06:09:50Z</dcterms:created>
  <dcterms:modified xsi:type="dcterms:W3CDTF">2023-03-18T14:27:04Z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